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60"/>
  </p:normalViewPr>
  <p:slideViewPr>
    <p:cSldViewPr snapToGrid="0">
      <p:cViewPr varScale="1">
        <p:scale>
          <a:sx n="66" d="100"/>
          <a:sy n="66" d="100"/>
        </p:scale>
        <p:origin x="56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B90EED-C016-43A2-96E8-66684C32C221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B74283-5A99-4906-B42E-4030412B7F5E}">
      <dgm:prSet phldrT="[Text]"/>
      <dgm:spPr/>
      <dgm:t>
        <a:bodyPr/>
        <a:lstStyle/>
        <a:p>
          <a:r>
            <a:rPr lang="en-US" dirty="0" err="1" smtClean="0"/>
            <a:t>Deel</a:t>
          </a:r>
          <a:r>
            <a:rPr lang="en-US" dirty="0" smtClean="0"/>
            <a:t> 1 </a:t>
          </a:r>
          <a:endParaRPr lang="en-US" dirty="0"/>
        </a:p>
      </dgm:t>
    </dgm:pt>
    <dgm:pt modelId="{F71CE4C6-8247-4F51-8903-EEA875C19FA9}" type="parTrans" cxnId="{B5AC9640-F687-488B-B10B-3D53E05AB2EF}">
      <dgm:prSet/>
      <dgm:spPr/>
      <dgm:t>
        <a:bodyPr/>
        <a:lstStyle/>
        <a:p>
          <a:endParaRPr lang="en-US"/>
        </a:p>
      </dgm:t>
    </dgm:pt>
    <dgm:pt modelId="{B8E4B83A-17B9-40ED-AB2F-1100FD22394B}" type="sibTrans" cxnId="{B5AC9640-F687-488B-B10B-3D53E05AB2EF}">
      <dgm:prSet/>
      <dgm:spPr/>
      <dgm:t>
        <a:bodyPr/>
        <a:lstStyle/>
        <a:p>
          <a:endParaRPr lang="en-US"/>
        </a:p>
      </dgm:t>
    </dgm:pt>
    <dgm:pt modelId="{13FAE47F-BD36-4B6C-90B8-4690097CE9C4}">
      <dgm:prSet phldrT="[Text]"/>
      <dgm:spPr/>
      <dgm:t>
        <a:bodyPr/>
        <a:lstStyle/>
        <a:p>
          <a:r>
            <a:rPr lang="en-US" dirty="0" err="1" smtClean="0"/>
            <a:t>Bundel</a:t>
          </a:r>
          <a:r>
            <a:rPr lang="en-US" dirty="0" smtClean="0"/>
            <a:t> open </a:t>
          </a:r>
          <a:r>
            <a:rPr lang="en-US" dirty="0" err="1" smtClean="0"/>
            <a:t>vragen</a:t>
          </a:r>
          <a:endParaRPr lang="en-US" dirty="0"/>
        </a:p>
      </dgm:t>
    </dgm:pt>
    <dgm:pt modelId="{A6B9B8FA-7940-4E0A-9184-C5FA774141AA}" type="parTrans" cxnId="{62384379-1CB0-4099-980B-779FA69B386F}">
      <dgm:prSet/>
      <dgm:spPr/>
      <dgm:t>
        <a:bodyPr/>
        <a:lstStyle/>
        <a:p>
          <a:endParaRPr lang="en-US"/>
        </a:p>
      </dgm:t>
    </dgm:pt>
    <dgm:pt modelId="{39DDF3B5-B685-46E5-B5C7-E02CBF168ABA}" type="sibTrans" cxnId="{62384379-1CB0-4099-980B-779FA69B386F}">
      <dgm:prSet/>
      <dgm:spPr/>
      <dgm:t>
        <a:bodyPr/>
        <a:lstStyle/>
        <a:p>
          <a:endParaRPr lang="en-US"/>
        </a:p>
      </dgm:t>
    </dgm:pt>
    <dgm:pt modelId="{3B38A319-8C8C-4ADE-8B77-68DDF131335B}">
      <dgm:prSet phldrT="[Text]"/>
      <dgm:spPr/>
      <dgm:t>
        <a:bodyPr/>
        <a:lstStyle/>
        <a:p>
          <a:r>
            <a:rPr lang="en-US" dirty="0" err="1" smtClean="0"/>
            <a:t>Bundel</a:t>
          </a:r>
          <a:r>
            <a:rPr lang="en-US" dirty="0" smtClean="0"/>
            <a:t> </a:t>
          </a:r>
          <a:r>
            <a:rPr lang="en-US" dirty="0" err="1" smtClean="0"/>
            <a:t>te</a:t>
          </a:r>
          <a:r>
            <a:rPr lang="en-US" dirty="0" smtClean="0"/>
            <a:t> </a:t>
          </a:r>
          <a:r>
            <a:rPr lang="en-US" dirty="0" err="1" smtClean="0"/>
            <a:t>verbeteren</a:t>
          </a:r>
          <a:r>
            <a:rPr lang="en-US" dirty="0" smtClean="0"/>
            <a:t> </a:t>
          </a:r>
          <a:r>
            <a:rPr lang="en-US" dirty="0" err="1" smtClean="0"/>
            <a:t>akte</a:t>
          </a:r>
          <a:endParaRPr lang="en-US" dirty="0"/>
        </a:p>
      </dgm:t>
    </dgm:pt>
    <dgm:pt modelId="{EF1076EC-D632-4DE6-B42A-6B891698715C}" type="parTrans" cxnId="{44C9B017-62B7-4852-86AD-032B724B28F9}">
      <dgm:prSet/>
      <dgm:spPr/>
      <dgm:t>
        <a:bodyPr/>
        <a:lstStyle/>
        <a:p>
          <a:endParaRPr lang="en-US"/>
        </a:p>
      </dgm:t>
    </dgm:pt>
    <dgm:pt modelId="{F67DCAA5-7B00-48F2-9567-70D16DA3EDB6}" type="sibTrans" cxnId="{44C9B017-62B7-4852-86AD-032B724B28F9}">
      <dgm:prSet/>
      <dgm:spPr/>
      <dgm:t>
        <a:bodyPr/>
        <a:lstStyle/>
        <a:p>
          <a:endParaRPr lang="en-US"/>
        </a:p>
      </dgm:t>
    </dgm:pt>
    <dgm:pt modelId="{1556667F-3A18-4912-9CCD-3ECB9B97E12C}">
      <dgm:prSet phldrT="[Text]"/>
      <dgm:spPr/>
      <dgm:t>
        <a:bodyPr/>
        <a:lstStyle/>
        <a:p>
          <a:r>
            <a:rPr lang="en-US" dirty="0" err="1" smtClean="0"/>
            <a:t>Deel</a:t>
          </a:r>
          <a:r>
            <a:rPr lang="en-US" dirty="0" smtClean="0"/>
            <a:t> 2 </a:t>
          </a:r>
          <a:endParaRPr lang="en-US" dirty="0"/>
        </a:p>
      </dgm:t>
    </dgm:pt>
    <dgm:pt modelId="{ED0B9D72-E43E-4CBB-B282-595DAAFAF529}" type="parTrans" cxnId="{C8106110-D586-4F62-9D98-8699B938410B}">
      <dgm:prSet/>
      <dgm:spPr/>
      <dgm:t>
        <a:bodyPr/>
        <a:lstStyle/>
        <a:p>
          <a:endParaRPr lang="en-US"/>
        </a:p>
      </dgm:t>
    </dgm:pt>
    <dgm:pt modelId="{10494039-F163-4A1A-B404-3B69A1C0B70D}" type="sibTrans" cxnId="{C8106110-D586-4F62-9D98-8699B938410B}">
      <dgm:prSet/>
      <dgm:spPr/>
      <dgm:t>
        <a:bodyPr/>
        <a:lstStyle/>
        <a:p>
          <a:endParaRPr lang="en-US"/>
        </a:p>
      </dgm:t>
    </dgm:pt>
    <dgm:pt modelId="{1AF5A73E-80B3-4839-BF0B-78534B59DB32}">
      <dgm:prSet phldrT="[Text]"/>
      <dgm:spPr/>
      <dgm:t>
        <a:bodyPr/>
        <a:lstStyle/>
        <a:p>
          <a:r>
            <a:rPr lang="en-US" dirty="0" err="1" smtClean="0"/>
            <a:t>Bundel</a:t>
          </a:r>
          <a:r>
            <a:rPr lang="en-US" dirty="0" smtClean="0"/>
            <a:t> </a:t>
          </a:r>
          <a:r>
            <a:rPr lang="en-US" dirty="0" err="1" smtClean="0"/>
            <a:t>kort</a:t>
          </a:r>
          <a:r>
            <a:rPr lang="en-US" dirty="0" smtClean="0"/>
            <a:t> </a:t>
          </a:r>
          <a:r>
            <a:rPr lang="en-US" dirty="0" err="1" smtClean="0"/>
            <a:t>en</a:t>
          </a:r>
          <a:r>
            <a:rPr lang="en-US" dirty="0" smtClean="0"/>
            <a:t> </a:t>
          </a:r>
          <a:r>
            <a:rPr lang="en-US" dirty="0" err="1" smtClean="0"/>
            <a:t>bondige</a:t>
          </a:r>
          <a:r>
            <a:rPr lang="en-US" dirty="0" smtClean="0"/>
            <a:t> </a:t>
          </a:r>
          <a:r>
            <a:rPr lang="en-US" dirty="0" err="1" smtClean="0"/>
            <a:t>vragen</a:t>
          </a:r>
          <a:endParaRPr lang="en-US" dirty="0"/>
        </a:p>
      </dgm:t>
    </dgm:pt>
    <dgm:pt modelId="{4523005B-D62D-4646-A2F4-60DFAF71DAC4}" type="parTrans" cxnId="{A2FF4DDF-BF83-4E53-9A2E-8CD627498D6A}">
      <dgm:prSet/>
      <dgm:spPr/>
      <dgm:t>
        <a:bodyPr/>
        <a:lstStyle/>
        <a:p>
          <a:endParaRPr lang="en-US"/>
        </a:p>
      </dgm:t>
    </dgm:pt>
    <dgm:pt modelId="{3EEE333B-52DE-4021-9A78-CCABB03976C7}" type="sibTrans" cxnId="{A2FF4DDF-BF83-4E53-9A2E-8CD627498D6A}">
      <dgm:prSet/>
      <dgm:spPr/>
      <dgm:t>
        <a:bodyPr/>
        <a:lstStyle/>
        <a:p>
          <a:endParaRPr lang="en-US"/>
        </a:p>
      </dgm:t>
    </dgm:pt>
    <dgm:pt modelId="{E1B7B8A6-13C9-4EB7-9328-8A8BD282F179}">
      <dgm:prSet phldrT="[Text]"/>
      <dgm:spPr/>
      <dgm:t>
        <a:bodyPr/>
        <a:lstStyle/>
        <a:p>
          <a:r>
            <a:rPr lang="en-US" dirty="0" err="1" smtClean="0"/>
            <a:t>Bundel</a:t>
          </a:r>
          <a:r>
            <a:rPr lang="en-US" dirty="0" smtClean="0"/>
            <a:t> </a:t>
          </a:r>
          <a:r>
            <a:rPr lang="en-US" dirty="0" err="1" smtClean="0"/>
            <a:t>specialistische</a:t>
          </a:r>
          <a:r>
            <a:rPr lang="en-US" dirty="0" smtClean="0"/>
            <a:t> </a:t>
          </a:r>
          <a:r>
            <a:rPr lang="en-US" dirty="0" err="1" smtClean="0"/>
            <a:t>vragen</a:t>
          </a:r>
          <a:r>
            <a:rPr lang="en-US" dirty="0" smtClean="0"/>
            <a:t> </a:t>
          </a:r>
          <a:endParaRPr lang="en-US" dirty="0"/>
        </a:p>
      </dgm:t>
    </dgm:pt>
    <dgm:pt modelId="{A9175961-5960-4AFC-8BED-AE83CB8BBC01}" type="parTrans" cxnId="{3AD5830B-9BB2-47DC-A101-7C6E247F4930}">
      <dgm:prSet/>
      <dgm:spPr/>
      <dgm:t>
        <a:bodyPr/>
        <a:lstStyle/>
        <a:p>
          <a:endParaRPr lang="en-US"/>
        </a:p>
      </dgm:t>
    </dgm:pt>
    <dgm:pt modelId="{60D883B5-2A83-406C-9919-2B21FD42BAB1}" type="sibTrans" cxnId="{3AD5830B-9BB2-47DC-A101-7C6E247F4930}">
      <dgm:prSet/>
      <dgm:spPr/>
      <dgm:t>
        <a:bodyPr/>
        <a:lstStyle/>
        <a:p>
          <a:endParaRPr lang="en-US"/>
        </a:p>
      </dgm:t>
    </dgm:pt>
    <dgm:pt modelId="{AAFCF1A3-285E-4B99-8A0D-63F3234CE0DB}" type="pres">
      <dgm:prSet presAssocID="{B8B90EED-C016-43A2-96E8-66684C32C22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3D91746-B5D1-4687-A6FB-5BE33BDE84E7}" type="pres">
      <dgm:prSet presAssocID="{FCB74283-5A99-4906-B42E-4030412B7F5E}" presName="composite" presStyleCnt="0"/>
      <dgm:spPr/>
    </dgm:pt>
    <dgm:pt modelId="{E81845CD-33C2-4846-8D81-3868051280AC}" type="pres">
      <dgm:prSet presAssocID="{FCB74283-5A99-4906-B42E-4030412B7F5E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A37B83-44B9-4EFE-810A-0864B4FD4ADB}" type="pres">
      <dgm:prSet presAssocID="{FCB74283-5A99-4906-B42E-4030412B7F5E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185E91-6877-4FA9-9008-B4C844429F42}" type="pres">
      <dgm:prSet presAssocID="{B8E4B83A-17B9-40ED-AB2F-1100FD22394B}" presName="sp" presStyleCnt="0"/>
      <dgm:spPr/>
    </dgm:pt>
    <dgm:pt modelId="{9590F0A6-1CCA-4715-8ED4-25CF32262035}" type="pres">
      <dgm:prSet presAssocID="{1556667F-3A18-4912-9CCD-3ECB9B97E12C}" presName="composite" presStyleCnt="0"/>
      <dgm:spPr/>
    </dgm:pt>
    <dgm:pt modelId="{CE5450F9-6FCD-48E1-B1A0-D5192D869159}" type="pres">
      <dgm:prSet presAssocID="{1556667F-3A18-4912-9CCD-3ECB9B97E12C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24F388-0D59-49D7-ABED-CB02B0F81D1A}" type="pres">
      <dgm:prSet presAssocID="{1556667F-3A18-4912-9CCD-3ECB9B97E12C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B0DCCE-2F66-4C3B-9992-01DE613E983F}" type="presOf" srcId="{1AF5A73E-80B3-4839-BF0B-78534B59DB32}" destId="{9524F388-0D59-49D7-ABED-CB02B0F81D1A}" srcOrd="0" destOrd="0" presId="urn:microsoft.com/office/officeart/2005/8/layout/chevron2"/>
    <dgm:cxn modelId="{0F81B969-103F-4E47-AA50-6CEE27BDF420}" type="presOf" srcId="{FCB74283-5A99-4906-B42E-4030412B7F5E}" destId="{E81845CD-33C2-4846-8D81-3868051280AC}" srcOrd="0" destOrd="0" presId="urn:microsoft.com/office/officeart/2005/8/layout/chevron2"/>
    <dgm:cxn modelId="{C5F5B011-2918-4769-97C6-0F0F4E2FFAFE}" type="presOf" srcId="{1556667F-3A18-4912-9CCD-3ECB9B97E12C}" destId="{CE5450F9-6FCD-48E1-B1A0-D5192D869159}" srcOrd="0" destOrd="0" presId="urn:microsoft.com/office/officeart/2005/8/layout/chevron2"/>
    <dgm:cxn modelId="{3AD5830B-9BB2-47DC-A101-7C6E247F4930}" srcId="{1556667F-3A18-4912-9CCD-3ECB9B97E12C}" destId="{E1B7B8A6-13C9-4EB7-9328-8A8BD282F179}" srcOrd="1" destOrd="0" parTransId="{A9175961-5960-4AFC-8BED-AE83CB8BBC01}" sibTransId="{60D883B5-2A83-406C-9919-2B21FD42BAB1}"/>
    <dgm:cxn modelId="{B5AC9640-F687-488B-B10B-3D53E05AB2EF}" srcId="{B8B90EED-C016-43A2-96E8-66684C32C221}" destId="{FCB74283-5A99-4906-B42E-4030412B7F5E}" srcOrd="0" destOrd="0" parTransId="{F71CE4C6-8247-4F51-8903-EEA875C19FA9}" sibTransId="{B8E4B83A-17B9-40ED-AB2F-1100FD22394B}"/>
    <dgm:cxn modelId="{62384379-1CB0-4099-980B-779FA69B386F}" srcId="{FCB74283-5A99-4906-B42E-4030412B7F5E}" destId="{13FAE47F-BD36-4B6C-90B8-4690097CE9C4}" srcOrd="0" destOrd="0" parTransId="{A6B9B8FA-7940-4E0A-9184-C5FA774141AA}" sibTransId="{39DDF3B5-B685-46E5-B5C7-E02CBF168ABA}"/>
    <dgm:cxn modelId="{F12B9C78-32B4-40C3-83C4-1971F8FEBEC7}" type="presOf" srcId="{E1B7B8A6-13C9-4EB7-9328-8A8BD282F179}" destId="{9524F388-0D59-49D7-ABED-CB02B0F81D1A}" srcOrd="0" destOrd="1" presId="urn:microsoft.com/office/officeart/2005/8/layout/chevron2"/>
    <dgm:cxn modelId="{BF6432B5-DAFB-42D1-84CD-8C1E2E870846}" type="presOf" srcId="{13FAE47F-BD36-4B6C-90B8-4690097CE9C4}" destId="{0AA37B83-44B9-4EFE-810A-0864B4FD4ADB}" srcOrd="0" destOrd="0" presId="urn:microsoft.com/office/officeart/2005/8/layout/chevron2"/>
    <dgm:cxn modelId="{C8106110-D586-4F62-9D98-8699B938410B}" srcId="{B8B90EED-C016-43A2-96E8-66684C32C221}" destId="{1556667F-3A18-4912-9CCD-3ECB9B97E12C}" srcOrd="1" destOrd="0" parTransId="{ED0B9D72-E43E-4CBB-B282-595DAAFAF529}" sibTransId="{10494039-F163-4A1A-B404-3B69A1C0B70D}"/>
    <dgm:cxn modelId="{5FED114E-CE4F-4F7D-B252-70F2841A6210}" type="presOf" srcId="{3B38A319-8C8C-4ADE-8B77-68DDF131335B}" destId="{0AA37B83-44B9-4EFE-810A-0864B4FD4ADB}" srcOrd="0" destOrd="1" presId="urn:microsoft.com/office/officeart/2005/8/layout/chevron2"/>
    <dgm:cxn modelId="{44C9B017-62B7-4852-86AD-032B724B28F9}" srcId="{FCB74283-5A99-4906-B42E-4030412B7F5E}" destId="{3B38A319-8C8C-4ADE-8B77-68DDF131335B}" srcOrd="1" destOrd="0" parTransId="{EF1076EC-D632-4DE6-B42A-6B891698715C}" sibTransId="{F67DCAA5-7B00-48F2-9567-70D16DA3EDB6}"/>
    <dgm:cxn modelId="{3A9B130F-5A01-4837-9219-1DA56CF93C4D}" type="presOf" srcId="{B8B90EED-C016-43A2-96E8-66684C32C221}" destId="{AAFCF1A3-285E-4B99-8A0D-63F3234CE0DB}" srcOrd="0" destOrd="0" presId="urn:microsoft.com/office/officeart/2005/8/layout/chevron2"/>
    <dgm:cxn modelId="{A2FF4DDF-BF83-4E53-9A2E-8CD627498D6A}" srcId="{1556667F-3A18-4912-9CCD-3ECB9B97E12C}" destId="{1AF5A73E-80B3-4839-BF0B-78534B59DB32}" srcOrd="0" destOrd="0" parTransId="{4523005B-D62D-4646-A2F4-60DFAF71DAC4}" sibTransId="{3EEE333B-52DE-4021-9A78-CCABB03976C7}"/>
    <dgm:cxn modelId="{255BA18C-5ED2-4B1D-8289-F4E124A6B907}" type="presParOf" srcId="{AAFCF1A3-285E-4B99-8A0D-63F3234CE0DB}" destId="{03D91746-B5D1-4687-A6FB-5BE33BDE84E7}" srcOrd="0" destOrd="0" presId="urn:microsoft.com/office/officeart/2005/8/layout/chevron2"/>
    <dgm:cxn modelId="{0574F535-53FD-44C2-9BA5-01C20BB74926}" type="presParOf" srcId="{03D91746-B5D1-4687-A6FB-5BE33BDE84E7}" destId="{E81845CD-33C2-4846-8D81-3868051280AC}" srcOrd="0" destOrd="0" presId="urn:microsoft.com/office/officeart/2005/8/layout/chevron2"/>
    <dgm:cxn modelId="{BDA7C33C-FE20-492E-95E0-394251DE8DA6}" type="presParOf" srcId="{03D91746-B5D1-4687-A6FB-5BE33BDE84E7}" destId="{0AA37B83-44B9-4EFE-810A-0864B4FD4ADB}" srcOrd="1" destOrd="0" presId="urn:microsoft.com/office/officeart/2005/8/layout/chevron2"/>
    <dgm:cxn modelId="{46E21F09-115E-43AB-A051-05B8D89C5428}" type="presParOf" srcId="{AAFCF1A3-285E-4B99-8A0D-63F3234CE0DB}" destId="{30185E91-6877-4FA9-9008-B4C844429F42}" srcOrd="1" destOrd="0" presId="urn:microsoft.com/office/officeart/2005/8/layout/chevron2"/>
    <dgm:cxn modelId="{BE41DB84-99E5-4F2E-AA57-539CDDFD53BE}" type="presParOf" srcId="{AAFCF1A3-285E-4B99-8A0D-63F3234CE0DB}" destId="{9590F0A6-1CCA-4715-8ED4-25CF32262035}" srcOrd="2" destOrd="0" presId="urn:microsoft.com/office/officeart/2005/8/layout/chevron2"/>
    <dgm:cxn modelId="{979A63F0-92ED-4D14-83B1-34D656C9D9B2}" type="presParOf" srcId="{9590F0A6-1CCA-4715-8ED4-25CF32262035}" destId="{CE5450F9-6FCD-48E1-B1A0-D5192D869159}" srcOrd="0" destOrd="0" presId="urn:microsoft.com/office/officeart/2005/8/layout/chevron2"/>
    <dgm:cxn modelId="{2EA52DC2-21D3-430A-AE46-49224E676E1D}" type="presParOf" srcId="{9590F0A6-1CCA-4715-8ED4-25CF32262035}" destId="{9524F388-0D59-49D7-ABED-CB02B0F81D1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0CA0F4-70FD-47FE-BFCB-B6F89A47564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CC6C6E-9365-4D47-A939-8B73DC865C1A}">
      <dgm:prSet phldrT="[Text]"/>
      <dgm:spPr/>
      <dgm:t>
        <a:bodyPr/>
        <a:lstStyle/>
        <a:p>
          <a:r>
            <a:rPr lang="en-US" dirty="0" err="1" smtClean="0"/>
            <a:t>Bundel</a:t>
          </a:r>
          <a:r>
            <a:rPr lang="en-US" dirty="0" smtClean="0"/>
            <a:t> 1. Open </a:t>
          </a:r>
          <a:r>
            <a:rPr lang="en-US" dirty="0" err="1" smtClean="0"/>
            <a:t>vragen</a:t>
          </a:r>
          <a:r>
            <a:rPr lang="en-US" dirty="0" smtClean="0"/>
            <a:t> (25 </a:t>
          </a:r>
          <a:r>
            <a:rPr lang="en-US" dirty="0" err="1" smtClean="0"/>
            <a:t>punten</a:t>
          </a:r>
          <a:r>
            <a:rPr lang="en-US" dirty="0" smtClean="0"/>
            <a:t>)  </a:t>
          </a:r>
          <a:endParaRPr lang="en-US" dirty="0"/>
        </a:p>
      </dgm:t>
    </dgm:pt>
    <dgm:pt modelId="{53AFA4D9-FCB1-4D17-8FB7-39E82A716E26}" type="parTrans" cxnId="{282C0ED3-F119-4E5B-9B26-99B200E17F6E}">
      <dgm:prSet/>
      <dgm:spPr/>
      <dgm:t>
        <a:bodyPr/>
        <a:lstStyle/>
        <a:p>
          <a:endParaRPr lang="en-US"/>
        </a:p>
      </dgm:t>
    </dgm:pt>
    <dgm:pt modelId="{A4DC12C7-AA36-4567-8EE5-105CC57EB567}" type="sibTrans" cxnId="{282C0ED3-F119-4E5B-9B26-99B200E17F6E}">
      <dgm:prSet/>
      <dgm:spPr/>
      <dgm:t>
        <a:bodyPr/>
        <a:lstStyle/>
        <a:p>
          <a:endParaRPr lang="en-US"/>
        </a:p>
      </dgm:t>
    </dgm:pt>
    <dgm:pt modelId="{C0319D90-FAB7-47E6-A026-6E6789EE544B}">
      <dgm:prSet phldrT="[Text]"/>
      <dgm:spPr/>
      <dgm:t>
        <a:bodyPr/>
        <a:lstStyle/>
        <a:p>
          <a:r>
            <a:rPr lang="en-US" dirty="0" err="1" smtClean="0"/>
            <a:t>Bundel</a:t>
          </a:r>
          <a:r>
            <a:rPr lang="en-US" dirty="0" smtClean="0"/>
            <a:t> 3. </a:t>
          </a:r>
          <a:r>
            <a:rPr lang="en-US" dirty="0" err="1" smtClean="0"/>
            <a:t>Kort</a:t>
          </a:r>
          <a:r>
            <a:rPr lang="en-US" dirty="0" smtClean="0"/>
            <a:t> </a:t>
          </a:r>
          <a:r>
            <a:rPr lang="en-US" dirty="0" err="1" smtClean="0"/>
            <a:t>en</a:t>
          </a:r>
          <a:r>
            <a:rPr lang="en-US" dirty="0" smtClean="0"/>
            <a:t> </a:t>
          </a:r>
          <a:r>
            <a:rPr lang="en-US" dirty="0" err="1" smtClean="0"/>
            <a:t>bondige</a:t>
          </a:r>
          <a:r>
            <a:rPr lang="en-US" dirty="0" smtClean="0"/>
            <a:t> </a:t>
          </a:r>
          <a:r>
            <a:rPr lang="en-US" dirty="0" err="1" smtClean="0"/>
            <a:t>vragen</a:t>
          </a:r>
          <a:r>
            <a:rPr lang="en-US" dirty="0" smtClean="0"/>
            <a:t> (25 </a:t>
          </a:r>
          <a:r>
            <a:rPr lang="en-US" dirty="0" err="1" smtClean="0"/>
            <a:t>punten</a:t>
          </a:r>
          <a:r>
            <a:rPr lang="en-US" dirty="0" smtClean="0"/>
            <a:t>) </a:t>
          </a:r>
          <a:endParaRPr lang="en-US" dirty="0"/>
        </a:p>
      </dgm:t>
    </dgm:pt>
    <dgm:pt modelId="{1FF789EB-D6B7-4FCD-82A9-40F296D3CC54}" type="parTrans" cxnId="{6B7E0B6F-C102-4D11-9EA8-0E2C55943E86}">
      <dgm:prSet/>
      <dgm:spPr/>
      <dgm:t>
        <a:bodyPr/>
        <a:lstStyle/>
        <a:p>
          <a:endParaRPr lang="en-US"/>
        </a:p>
      </dgm:t>
    </dgm:pt>
    <dgm:pt modelId="{98A81205-3919-4D76-9C8F-52A2DC659B85}" type="sibTrans" cxnId="{6B7E0B6F-C102-4D11-9EA8-0E2C55943E86}">
      <dgm:prSet/>
      <dgm:spPr/>
      <dgm:t>
        <a:bodyPr/>
        <a:lstStyle/>
        <a:p>
          <a:endParaRPr lang="en-US"/>
        </a:p>
      </dgm:t>
    </dgm:pt>
    <dgm:pt modelId="{68FBA523-3CC1-4B84-9A84-4DBFCB8CEB75}">
      <dgm:prSet phldrT="[Text]"/>
      <dgm:spPr/>
      <dgm:t>
        <a:bodyPr/>
        <a:lstStyle/>
        <a:p>
          <a:r>
            <a:rPr lang="en-US" dirty="0" err="1" smtClean="0"/>
            <a:t>Bundel</a:t>
          </a:r>
          <a:r>
            <a:rPr lang="en-US" dirty="0" smtClean="0"/>
            <a:t> 4. </a:t>
          </a:r>
          <a:r>
            <a:rPr lang="en-US" dirty="0" err="1" smtClean="0"/>
            <a:t>Specialistische</a:t>
          </a:r>
          <a:r>
            <a:rPr lang="en-US" dirty="0" smtClean="0"/>
            <a:t> </a:t>
          </a:r>
          <a:r>
            <a:rPr lang="en-US" dirty="0" err="1" smtClean="0"/>
            <a:t>vragen</a:t>
          </a:r>
          <a:r>
            <a:rPr lang="en-US" dirty="0" smtClean="0"/>
            <a:t> (25 </a:t>
          </a:r>
          <a:r>
            <a:rPr lang="en-US" dirty="0" err="1" smtClean="0"/>
            <a:t>punten</a:t>
          </a:r>
          <a:r>
            <a:rPr lang="en-US" dirty="0" smtClean="0"/>
            <a:t>) – </a:t>
          </a:r>
          <a:r>
            <a:rPr lang="en-US" dirty="0" err="1" smtClean="0"/>
            <a:t>Geen</a:t>
          </a:r>
          <a:r>
            <a:rPr lang="en-US" dirty="0" smtClean="0"/>
            <a:t> </a:t>
          </a:r>
          <a:r>
            <a:rPr lang="en-US" dirty="0" err="1" smtClean="0"/>
            <a:t>drempel</a:t>
          </a:r>
          <a:r>
            <a:rPr lang="en-US" dirty="0" smtClean="0"/>
            <a:t> </a:t>
          </a:r>
          <a:endParaRPr lang="en-US" dirty="0"/>
        </a:p>
      </dgm:t>
    </dgm:pt>
    <dgm:pt modelId="{CFD8CC3F-3978-47D2-B507-830D128D07FE}" type="parTrans" cxnId="{F1B801C9-D314-4640-8DFC-551003530C25}">
      <dgm:prSet/>
      <dgm:spPr/>
      <dgm:t>
        <a:bodyPr/>
        <a:lstStyle/>
        <a:p>
          <a:endParaRPr lang="en-US"/>
        </a:p>
      </dgm:t>
    </dgm:pt>
    <dgm:pt modelId="{EACC3FF5-7A0B-4EEF-BAE3-0CBC780BAFB0}" type="sibTrans" cxnId="{F1B801C9-D314-4640-8DFC-551003530C25}">
      <dgm:prSet/>
      <dgm:spPr/>
      <dgm:t>
        <a:bodyPr/>
        <a:lstStyle/>
        <a:p>
          <a:endParaRPr lang="en-US"/>
        </a:p>
      </dgm:t>
    </dgm:pt>
    <dgm:pt modelId="{84BD5BE9-3F2D-47D7-9DB8-C8ED0E5BAC03}">
      <dgm:prSet phldrT="[Text]"/>
      <dgm:spPr/>
      <dgm:t>
        <a:bodyPr/>
        <a:lstStyle/>
        <a:p>
          <a:r>
            <a:rPr lang="en-US" dirty="0" err="1" smtClean="0"/>
            <a:t>Bundel</a:t>
          </a:r>
          <a:r>
            <a:rPr lang="en-US" dirty="0" smtClean="0"/>
            <a:t> 2. </a:t>
          </a:r>
          <a:r>
            <a:rPr lang="en-US" dirty="0" err="1" smtClean="0"/>
            <a:t>Te</a:t>
          </a:r>
          <a:r>
            <a:rPr lang="en-US" dirty="0" smtClean="0"/>
            <a:t> </a:t>
          </a:r>
          <a:r>
            <a:rPr lang="en-US" dirty="0" err="1" smtClean="0"/>
            <a:t>verbeteren</a:t>
          </a:r>
          <a:r>
            <a:rPr lang="en-US" dirty="0" smtClean="0"/>
            <a:t> </a:t>
          </a:r>
          <a:r>
            <a:rPr lang="en-US" dirty="0" err="1" smtClean="0"/>
            <a:t>akte</a:t>
          </a:r>
          <a:r>
            <a:rPr lang="en-US" dirty="0" smtClean="0"/>
            <a:t> (25 </a:t>
          </a:r>
          <a:r>
            <a:rPr lang="en-US" dirty="0" err="1" smtClean="0"/>
            <a:t>punten</a:t>
          </a:r>
          <a:r>
            <a:rPr lang="en-US" dirty="0" smtClean="0"/>
            <a:t>) </a:t>
          </a:r>
          <a:endParaRPr lang="en-US" dirty="0"/>
        </a:p>
      </dgm:t>
    </dgm:pt>
    <dgm:pt modelId="{ABAC14D8-FA65-477F-A2F3-2A63A1F9DAA6}" type="parTrans" cxnId="{0C1D43B8-5436-48BB-B782-C9922C1260F8}">
      <dgm:prSet/>
      <dgm:spPr/>
      <dgm:t>
        <a:bodyPr/>
        <a:lstStyle/>
        <a:p>
          <a:endParaRPr lang="en-US"/>
        </a:p>
      </dgm:t>
    </dgm:pt>
    <dgm:pt modelId="{CAD8DC00-0B44-47A3-9DA3-A13D826BA1DF}" type="sibTrans" cxnId="{0C1D43B8-5436-48BB-B782-C9922C1260F8}">
      <dgm:prSet/>
      <dgm:spPr/>
      <dgm:t>
        <a:bodyPr/>
        <a:lstStyle/>
        <a:p>
          <a:endParaRPr lang="en-US"/>
        </a:p>
      </dgm:t>
    </dgm:pt>
    <dgm:pt modelId="{80BE8FC6-ACC7-46EE-A6C6-9C73578C81C6}" type="pres">
      <dgm:prSet presAssocID="{760CA0F4-70FD-47FE-BFCB-B6F89A47564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8A36B8-4423-4FEF-A4B5-F58FB1DB2A82}" type="pres">
      <dgm:prSet presAssocID="{8FCC6C6E-9365-4D47-A939-8B73DC865C1A}" presName="parentLin" presStyleCnt="0"/>
      <dgm:spPr/>
    </dgm:pt>
    <dgm:pt modelId="{D3C4FDB6-157F-4FC3-B7E0-65D76A4DD880}" type="pres">
      <dgm:prSet presAssocID="{8FCC6C6E-9365-4D47-A939-8B73DC865C1A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5B074C63-B731-4B70-9352-B62A4BDCE363}" type="pres">
      <dgm:prSet presAssocID="{8FCC6C6E-9365-4D47-A939-8B73DC865C1A}" presName="parentText" presStyleLbl="node1" presStyleIdx="0" presStyleCnt="4" custLinFactNeighborX="1450" custLinFactNeighborY="-419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24E5E4-5F03-40AD-9A76-B83B6E902A5B}" type="pres">
      <dgm:prSet presAssocID="{8FCC6C6E-9365-4D47-A939-8B73DC865C1A}" presName="negativeSpace" presStyleCnt="0"/>
      <dgm:spPr/>
    </dgm:pt>
    <dgm:pt modelId="{E8F7BF63-7537-4238-97F6-8F4DD50F6CAA}" type="pres">
      <dgm:prSet presAssocID="{8FCC6C6E-9365-4D47-A939-8B73DC865C1A}" presName="childText" presStyleLbl="conFgAcc1" presStyleIdx="0" presStyleCnt="4">
        <dgm:presLayoutVars>
          <dgm:bulletEnabled val="1"/>
        </dgm:presLayoutVars>
      </dgm:prSet>
      <dgm:spPr/>
    </dgm:pt>
    <dgm:pt modelId="{6BF5A9E9-7638-4458-9385-C20B8213C78B}" type="pres">
      <dgm:prSet presAssocID="{A4DC12C7-AA36-4567-8EE5-105CC57EB567}" presName="spaceBetweenRectangles" presStyleCnt="0"/>
      <dgm:spPr/>
    </dgm:pt>
    <dgm:pt modelId="{1262468B-44BC-4FB5-BA3B-F4DEAF354F6F}" type="pres">
      <dgm:prSet presAssocID="{84BD5BE9-3F2D-47D7-9DB8-C8ED0E5BAC03}" presName="parentLin" presStyleCnt="0"/>
      <dgm:spPr/>
    </dgm:pt>
    <dgm:pt modelId="{3B6A3BC8-F5A5-419C-A109-32CCD98B2757}" type="pres">
      <dgm:prSet presAssocID="{84BD5BE9-3F2D-47D7-9DB8-C8ED0E5BAC03}" presName="parentLeftMargin" presStyleLbl="node1" presStyleIdx="0" presStyleCnt="4" custLinFactNeighborX="1450" custLinFactNeighborY="-4197"/>
      <dgm:spPr/>
      <dgm:t>
        <a:bodyPr/>
        <a:lstStyle/>
        <a:p>
          <a:endParaRPr lang="en-US"/>
        </a:p>
      </dgm:t>
    </dgm:pt>
    <dgm:pt modelId="{B17E5BB5-B561-4B4F-B80B-F0BF712FC94E}" type="pres">
      <dgm:prSet presAssocID="{84BD5BE9-3F2D-47D7-9DB8-C8ED0E5BAC0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11219C-F684-4964-9FEF-D8BBC75FFCAB}" type="pres">
      <dgm:prSet presAssocID="{84BD5BE9-3F2D-47D7-9DB8-C8ED0E5BAC03}" presName="negativeSpace" presStyleCnt="0"/>
      <dgm:spPr/>
    </dgm:pt>
    <dgm:pt modelId="{6F9D8A62-6AB9-468F-98C3-49B7D4A2ADD9}" type="pres">
      <dgm:prSet presAssocID="{84BD5BE9-3F2D-47D7-9DB8-C8ED0E5BAC03}" presName="childText" presStyleLbl="conFgAcc1" presStyleIdx="1" presStyleCnt="4">
        <dgm:presLayoutVars>
          <dgm:bulletEnabled val="1"/>
        </dgm:presLayoutVars>
      </dgm:prSet>
      <dgm:spPr/>
    </dgm:pt>
    <dgm:pt modelId="{9B9A0476-39F2-48C9-A27F-B60A1318F1E4}" type="pres">
      <dgm:prSet presAssocID="{CAD8DC00-0B44-47A3-9DA3-A13D826BA1DF}" presName="spaceBetweenRectangles" presStyleCnt="0"/>
      <dgm:spPr/>
    </dgm:pt>
    <dgm:pt modelId="{9F0E7E99-A2B6-47B2-B3A1-B0CF63E53D5A}" type="pres">
      <dgm:prSet presAssocID="{C0319D90-FAB7-47E6-A026-6E6789EE544B}" presName="parentLin" presStyleCnt="0"/>
      <dgm:spPr/>
    </dgm:pt>
    <dgm:pt modelId="{39F1F7B0-F8A8-4923-B2EC-30F0D486B7F3}" type="pres">
      <dgm:prSet presAssocID="{C0319D90-FAB7-47E6-A026-6E6789EE544B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757A4A2E-218E-4190-8F4F-6C3FFF1B5355}" type="pres">
      <dgm:prSet presAssocID="{C0319D90-FAB7-47E6-A026-6E6789EE544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61DDDE-B80F-4F52-8ECF-C54E09F52810}" type="pres">
      <dgm:prSet presAssocID="{C0319D90-FAB7-47E6-A026-6E6789EE544B}" presName="negativeSpace" presStyleCnt="0"/>
      <dgm:spPr/>
    </dgm:pt>
    <dgm:pt modelId="{CBB0A6E7-6B9B-4D6B-940D-B4959297AE34}" type="pres">
      <dgm:prSet presAssocID="{C0319D90-FAB7-47E6-A026-6E6789EE544B}" presName="childText" presStyleLbl="conFgAcc1" presStyleIdx="2" presStyleCnt="4">
        <dgm:presLayoutVars>
          <dgm:bulletEnabled val="1"/>
        </dgm:presLayoutVars>
      </dgm:prSet>
      <dgm:spPr/>
    </dgm:pt>
    <dgm:pt modelId="{8E411991-539B-46A2-B510-1240EB582A44}" type="pres">
      <dgm:prSet presAssocID="{98A81205-3919-4D76-9C8F-52A2DC659B85}" presName="spaceBetweenRectangles" presStyleCnt="0"/>
      <dgm:spPr/>
    </dgm:pt>
    <dgm:pt modelId="{910FDAB6-95C5-4293-A6A3-C79D1C6105C4}" type="pres">
      <dgm:prSet presAssocID="{68FBA523-3CC1-4B84-9A84-4DBFCB8CEB75}" presName="parentLin" presStyleCnt="0"/>
      <dgm:spPr/>
    </dgm:pt>
    <dgm:pt modelId="{1DC79F0F-F252-4166-85EF-AF04C8460F8B}" type="pres">
      <dgm:prSet presAssocID="{68FBA523-3CC1-4B84-9A84-4DBFCB8CEB75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38FE7BC0-34AE-446D-98DC-FAE17360778B}" type="pres">
      <dgm:prSet presAssocID="{68FBA523-3CC1-4B84-9A84-4DBFCB8CEB75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E56B1D-727E-4E61-B8E3-29F758EC28BD}" type="pres">
      <dgm:prSet presAssocID="{68FBA523-3CC1-4B84-9A84-4DBFCB8CEB75}" presName="negativeSpace" presStyleCnt="0"/>
      <dgm:spPr/>
    </dgm:pt>
    <dgm:pt modelId="{3391835D-1302-423C-8A6C-D144420FE437}" type="pres">
      <dgm:prSet presAssocID="{68FBA523-3CC1-4B84-9A84-4DBFCB8CEB75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F9B3117-BD73-4DB0-8AF7-1055A85D4B4F}" type="presOf" srcId="{68FBA523-3CC1-4B84-9A84-4DBFCB8CEB75}" destId="{1DC79F0F-F252-4166-85EF-AF04C8460F8B}" srcOrd="0" destOrd="0" presId="urn:microsoft.com/office/officeart/2005/8/layout/list1"/>
    <dgm:cxn modelId="{64274FCA-0C02-4CE0-85D3-E2420D90C500}" type="presOf" srcId="{68FBA523-3CC1-4B84-9A84-4DBFCB8CEB75}" destId="{38FE7BC0-34AE-446D-98DC-FAE17360778B}" srcOrd="1" destOrd="0" presId="urn:microsoft.com/office/officeart/2005/8/layout/list1"/>
    <dgm:cxn modelId="{B26FEF5B-8EC5-4095-BEC9-2A00B40EBC9D}" type="presOf" srcId="{84BD5BE9-3F2D-47D7-9DB8-C8ED0E5BAC03}" destId="{3B6A3BC8-F5A5-419C-A109-32CCD98B2757}" srcOrd="0" destOrd="0" presId="urn:microsoft.com/office/officeart/2005/8/layout/list1"/>
    <dgm:cxn modelId="{561E8419-2ADA-4CF9-A90F-D5C109869E57}" type="presOf" srcId="{760CA0F4-70FD-47FE-BFCB-B6F89A475646}" destId="{80BE8FC6-ACC7-46EE-A6C6-9C73578C81C6}" srcOrd="0" destOrd="0" presId="urn:microsoft.com/office/officeart/2005/8/layout/list1"/>
    <dgm:cxn modelId="{90282FF3-ACB5-4344-A920-FBCE5ED5C4F4}" type="presOf" srcId="{84BD5BE9-3F2D-47D7-9DB8-C8ED0E5BAC03}" destId="{B17E5BB5-B561-4B4F-B80B-F0BF712FC94E}" srcOrd="1" destOrd="0" presId="urn:microsoft.com/office/officeart/2005/8/layout/list1"/>
    <dgm:cxn modelId="{7B3A83B0-62BC-499C-816A-DC062BE079BF}" type="presOf" srcId="{C0319D90-FAB7-47E6-A026-6E6789EE544B}" destId="{757A4A2E-218E-4190-8F4F-6C3FFF1B5355}" srcOrd="1" destOrd="0" presId="urn:microsoft.com/office/officeart/2005/8/layout/list1"/>
    <dgm:cxn modelId="{0C1D43B8-5436-48BB-B782-C9922C1260F8}" srcId="{760CA0F4-70FD-47FE-BFCB-B6F89A475646}" destId="{84BD5BE9-3F2D-47D7-9DB8-C8ED0E5BAC03}" srcOrd="1" destOrd="0" parTransId="{ABAC14D8-FA65-477F-A2F3-2A63A1F9DAA6}" sibTransId="{CAD8DC00-0B44-47A3-9DA3-A13D826BA1DF}"/>
    <dgm:cxn modelId="{96F3391B-A58E-43FC-B164-73C5B468FD2B}" type="presOf" srcId="{C0319D90-FAB7-47E6-A026-6E6789EE544B}" destId="{39F1F7B0-F8A8-4923-B2EC-30F0D486B7F3}" srcOrd="0" destOrd="0" presId="urn:microsoft.com/office/officeart/2005/8/layout/list1"/>
    <dgm:cxn modelId="{BAEECE26-40D7-4738-A4A4-BB562B56F5A1}" type="presOf" srcId="{8FCC6C6E-9365-4D47-A939-8B73DC865C1A}" destId="{5B074C63-B731-4B70-9352-B62A4BDCE363}" srcOrd="1" destOrd="0" presId="urn:microsoft.com/office/officeart/2005/8/layout/list1"/>
    <dgm:cxn modelId="{6B7E0B6F-C102-4D11-9EA8-0E2C55943E86}" srcId="{760CA0F4-70FD-47FE-BFCB-B6F89A475646}" destId="{C0319D90-FAB7-47E6-A026-6E6789EE544B}" srcOrd="2" destOrd="0" parTransId="{1FF789EB-D6B7-4FCD-82A9-40F296D3CC54}" sibTransId="{98A81205-3919-4D76-9C8F-52A2DC659B85}"/>
    <dgm:cxn modelId="{282C0ED3-F119-4E5B-9B26-99B200E17F6E}" srcId="{760CA0F4-70FD-47FE-BFCB-B6F89A475646}" destId="{8FCC6C6E-9365-4D47-A939-8B73DC865C1A}" srcOrd="0" destOrd="0" parTransId="{53AFA4D9-FCB1-4D17-8FB7-39E82A716E26}" sibTransId="{A4DC12C7-AA36-4567-8EE5-105CC57EB567}"/>
    <dgm:cxn modelId="{F1B801C9-D314-4640-8DFC-551003530C25}" srcId="{760CA0F4-70FD-47FE-BFCB-B6F89A475646}" destId="{68FBA523-3CC1-4B84-9A84-4DBFCB8CEB75}" srcOrd="3" destOrd="0" parTransId="{CFD8CC3F-3978-47D2-B507-830D128D07FE}" sibTransId="{EACC3FF5-7A0B-4EEF-BAE3-0CBC780BAFB0}"/>
    <dgm:cxn modelId="{7F493994-68F0-4C2E-9E98-855CADF35B79}" type="presOf" srcId="{8FCC6C6E-9365-4D47-A939-8B73DC865C1A}" destId="{D3C4FDB6-157F-4FC3-B7E0-65D76A4DD880}" srcOrd="0" destOrd="0" presId="urn:microsoft.com/office/officeart/2005/8/layout/list1"/>
    <dgm:cxn modelId="{085BE926-8D4F-459B-9537-B9A56C3EDF81}" type="presParOf" srcId="{80BE8FC6-ACC7-46EE-A6C6-9C73578C81C6}" destId="{028A36B8-4423-4FEF-A4B5-F58FB1DB2A82}" srcOrd="0" destOrd="0" presId="urn:microsoft.com/office/officeart/2005/8/layout/list1"/>
    <dgm:cxn modelId="{62515A61-E86E-4977-B053-5AF83776FE8E}" type="presParOf" srcId="{028A36B8-4423-4FEF-A4B5-F58FB1DB2A82}" destId="{D3C4FDB6-157F-4FC3-B7E0-65D76A4DD880}" srcOrd="0" destOrd="0" presId="urn:microsoft.com/office/officeart/2005/8/layout/list1"/>
    <dgm:cxn modelId="{DDC2CA47-6944-4203-B83C-E31B7E8303B1}" type="presParOf" srcId="{028A36B8-4423-4FEF-A4B5-F58FB1DB2A82}" destId="{5B074C63-B731-4B70-9352-B62A4BDCE363}" srcOrd="1" destOrd="0" presId="urn:microsoft.com/office/officeart/2005/8/layout/list1"/>
    <dgm:cxn modelId="{7214C044-9291-49E1-8699-93CA79C1D907}" type="presParOf" srcId="{80BE8FC6-ACC7-46EE-A6C6-9C73578C81C6}" destId="{4424E5E4-5F03-40AD-9A76-B83B6E902A5B}" srcOrd="1" destOrd="0" presId="urn:microsoft.com/office/officeart/2005/8/layout/list1"/>
    <dgm:cxn modelId="{FEF5D06C-EF84-4593-95D7-CA3758246A3D}" type="presParOf" srcId="{80BE8FC6-ACC7-46EE-A6C6-9C73578C81C6}" destId="{E8F7BF63-7537-4238-97F6-8F4DD50F6CAA}" srcOrd="2" destOrd="0" presId="urn:microsoft.com/office/officeart/2005/8/layout/list1"/>
    <dgm:cxn modelId="{F46626C8-F83D-469B-A36D-1538927DE29A}" type="presParOf" srcId="{80BE8FC6-ACC7-46EE-A6C6-9C73578C81C6}" destId="{6BF5A9E9-7638-4458-9385-C20B8213C78B}" srcOrd="3" destOrd="0" presId="urn:microsoft.com/office/officeart/2005/8/layout/list1"/>
    <dgm:cxn modelId="{A42BBD46-9C4A-4489-8C08-64B95A24387D}" type="presParOf" srcId="{80BE8FC6-ACC7-46EE-A6C6-9C73578C81C6}" destId="{1262468B-44BC-4FB5-BA3B-F4DEAF354F6F}" srcOrd="4" destOrd="0" presId="urn:microsoft.com/office/officeart/2005/8/layout/list1"/>
    <dgm:cxn modelId="{D3F68605-4512-43FB-9001-185E1E67D3CE}" type="presParOf" srcId="{1262468B-44BC-4FB5-BA3B-F4DEAF354F6F}" destId="{3B6A3BC8-F5A5-419C-A109-32CCD98B2757}" srcOrd="0" destOrd="0" presId="urn:microsoft.com/office/officeart/2005/8/layout/list1"/>
    <dgm:cxn modelId="{964AF6AB-2AE5-4F15-A80C-067FFC5F7466}" type="presParOf" srcId="{1262468B-44BC-4FB5-BA3B-F4DEAF354F6F}" destId="{B17E5BB5-B561-4B4F-B80B-F0BF712FC94E}" srcOrd="1" destOrd="0" presId="urn:microsoft.com/office/officeart/2005/8/layout/list1"/>
    <dgm:cxn modelId="{48E52877-9C36-425B-A762-0ABFFC44FEF9}" type="presParOf" srcId="{80BE8FC6-ACC7-46EE-A6C6-9C73578C81C6}" destId="{FA11219C-F684-4964-9FEF-D8BBC75FFCAB}" srcOrd="5" destOrd="0" presId="urn:microsoft.com/office/officeart/2005/8/layout/list1"/>
    <dgm:cxn modelId="{9AE4D3BF-0FD8-4C95-80B8-3BAB230FB86A}" type="presParOf" srcId="{80BE8FC6-ACC7-46EE-A6C6-9C73578C81C6}" destId="{6F9D8A62-6AB9-468F-98C3-49B7D4A2ADD9}" srcOrd="6" destOrd="0" presId="urn:microsoft.com/office/officeart/2005/8/layout/list1"/>
    <dgm:cxn modelId="{BC47CD65-0B81-443E-86AE-21A021FB0DB4}" type="presParOf" srcId="{80BE8FC6-ACC7-46EE-A6C6-9C73578C81C6}" destId="{9B9A0476-39F2-48C9-A27F-B60A1318F1E4}" srcOrd="7" destOrd="0" presId="urn:microsoft.com/office/officeart/2005/8/layout/list1"/>
    <dgm:cxn modelId="{C4EFCC03-E021-4DD3-889D-9D475F13ABAB}" type="presParOf" srcId="{80BE8FC6-ACC7-46EE-A6C6-9C73578C81C6}" destId="{9F0E7E99-A2B6-47B2-B3A1-B0CF63E53D5A}" srcOrd="8" destOrd="0" presId="urn:microsoft.com/office/officeart/2005/8/layout/list1"/>
    <dgm:cxn modelId="{DE0C809D-3F8D-4041-B05B-05B23FDA846D}" type="presParOf" srcId="{9F0E7E99-A2B6-47B2-B3A1-B0CF63E53D5A}" destId="{39F1F7B0-F8A8-4923-B2EC-30F0D486B7F3}" srcOrd="0" destOrd="0" presId="urn:microsoft.com/office/officeart/2005/8/layout/list1"/>
    <dgm:cxn modelId="{0259B702-134F-449A-BE28-41429C65C7BA}" type="presParOf" srcId="{9F0E7E99-A2B6-47B2-B3A1-B0CF63E53D5A}" destId="{757A4A2E-218E-4190-8F4F-6C3FFF1B5355}" srcOrd="1" destOrd="0" presId="urn:microsoft.com/office/officeart/2005/8/layout/list1"/>
    <dgm:cxn modelId="{F7FD9F13-AE2A-4578-AAD7-CE2E6E7C2541}" type="presParOf" srcId="{80BE8FC6-ACC7-46EE-A6C6-9C73578C81C6}" destId="{C461DDDE-B80F-4F52-8ECF-C54E09F52810}" srcOrd="9" destOrd="0" presId="urn:microsoft.com/office/officeart/2005/8/layout/list1"/>
    <dgm:cxn modelId="{166D2E70-8C12-4163-B029-346905690811}" type="presParOf" srcId="{80BE8FC6-ACC7-46EE-A6C6-9C73578C81C6}" destId="{CBB0A6E7-6B9B-4D6B-940D-B4959297AE34}" srcOrd="10" destOrd="0" presId="urn:microsoft.com/office/officeart/2005/8/layout/list1"/>
    <dgm:cxn modelId="{96CAC85A-903C-4623-8F1A-EA02CD4068D5}" type="presParOf" srcId="{80BE8FC6-ACC7-46EE-A6C6-9C73578C81C6}" destId="{8E411991-539B-46A2-B510-1240EB582A44}" srcOrd="11" destOrd="0" presId="urn:microsoft.com/office/officeart/2005/8/layout/list1"/>
    <dgm:cxn modelId="{4107B3B7-B5CD-4BC3-833C-79B4F6A7C04C}" type="presParOf" srcId="{80BE8FC6-ACC7-46EE-A6C6-9C73578C81C6}" destId="{910FDAB6-95C5-4293-A6A3-C79D1C6105C4}" srcOrd="12" destOrd="0" presId="urn:microsoft.com/office/officeart/2005/8/layout/list1"/>
    <dgm:cxn modelId="{9F19A1C0-066D-4FFE-8F54-2F11E89B76C7}" type="presParOf" srcId="{910FDAB6-95C5-4293-A6A3-C79D1C6105C4}" destId="{1DC79F0F-F252-4166-85EF-AF04C8460F8B}" srcOrd="0" destOrd="0" presId="urn:microsoft.com/office/officeart/2005/8/layout/list1"/>
    <dgm:cxn modelId="{8B00DBC1-A254-4847-B401-13F3C913D6D2}" type="presParOf" srcId="{910FDAB6-95C5-4293-A6A3-C79D1C6105C4}" destId="{38FE7BC0-34AE-446D-98DC-FAE17360778B}" srcOrd="1" destOrd="0" presId="urn:microsoft.com/office/officeart/2005/8/layout/list1"/>
    <dgm:cxn modelId="{6F81AC36-91A9-4157-A9F0-88EF6608A162}" type="presParOf" srcId="{80BE8FC6-ACC7-46EE-A6C6-9C73578C81C6}" destId="{29E56B1D-727E-4E61-B8E3-29F758EC28BD}" srcOrd="13" destOrd="0" presId="urn:microsoft.com/office/officeart/2005/8/layout/list1"/>
    <dgm:cxn modelId="{598C4B17-13E0-4248-999A-12AE7D77E9CE}" type="presParOf" srcId="{80BE8FC6-ACC7-46EE-A6C6-9C73578C81C6}" destId="{3391835D-1302-423C-8A6C-D144420FE43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1845CD-33C2-4846-8D81-3868051280AC}">
      <dsp:nvSpPr>
        <dsp:cNvPr id="0" name=""/>
        <dsp:cNvSpPr/>
      </dsp:nvSpPr>
      <dsp:spPr>
        <a:xfrm rot="5400000">
          <a:off x="-268371" y="269516"/>
          <a:ext cx="1789142" cy="12523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err="1" smtClean="0"/>
            <a:t>Deel</a:t>
          </a:r>
          <a:r>
            <a:rPr lang="en-US" sz="3500" kern="1200" dirty="0" smtClean="0"/>
            <a:t> 1 </a:t>
          </a:r>
          <a:endParaRPr lang="en-US" sz="3500" kern="1200" dirty="0"/>
        </a:p>
      </dsp:txBody>
      <dsp:txXfrm rot="-5400000">
        <a:off x="1" y="627345"/>
        <a:ext cx="1252399" cy="536743"/>
      </dsp:txXfrm>
    </dsp:sp>
    <dsp:sp modelId="{0AA37B83-44B9-4EFE-810A-0864B4FD4ADB}">
      <dsp:nvSpPr>
        <dsp:cNvPr id="0" name=""/>
        <dsp:cNvSpPr/>
      </dsp:nvSpPr>
      <dsp:spPr>
        <a:xfrm rot="5400000">
          <a:off x="3769855" y="-2516310"/>
          <a:ext cx="1162942" cy="61978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dirty="0" err="1" smtClean="0"/>
            <a:t>Bundel</a:t>
          </a:r>
          <a:r>
            <a:rPr lang="en-US" sz="3400" kern="1200" dirty="0" smtClean="0"/>
            <a:t> open </a:t>
          </a:r>
          <a:r>
            <a:rPr lang="en-US" sz="3400" kern="1200" dirty="0" err="1" smtClean="0"/>
            <a:t>vragen</a:t>
          </a:r>
          <a:endParaRPr lang="en-US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dirty="0" err="1" smtClean="0"/>
            <a:t>Bundel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te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verbeteren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akte</a:t>
          </a:r>
          <a:endParaRPr lang="en-US" sz="3400" kern="1200" dirty="0"/>
        </a:p>
      </dsp:txBody>
      <dsp:txXfrm rot="-5400000">
        <a:off x="1252399" y="57916"/>
        <a:ext cx="6141084" cy="1049402"/>
      </dsp:txXfrm>
    </dsp:sp>
    <dsp:sp modelId="{CE5450F9-6FCD-48E1-B1A0-D5192D869159}">
      <dsp:nvSpPr>
        <dsp:cNvPr id="0" name=""/>
        <dsp:cNvSpPr/>
      </dsp:nvSpPr>
      <dsp:spPr>
        <a:xfrm rot="5400000">
          <a:off x="-268371" y="1767279"/>
          <a:ext cx="1789142" cy="12523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err="1" smtClean="0"/>
            <a:t>Deel</a:t>
          </a:r>
          <a:r>
            <a:rPr lang="en-US" sz="3500" kern="1200" dirty="0" smtClean="0"/>
            <a:t> 2 </a:t>
          </a:r>
          <a:endParaRPr lang="en-US" sz="3500" kern="1200" dirty="0"/>
        </a:p>
      </dsp:txBody>
      <dsp:txXfrm rot="-5400000">
        <a:off x="1" y="2125108"/>
        <a:ext cx="1252399" cy="536743"/>
      </dsp:txXfrm>
    </dsp:sp>
    <dsp:sp modelId="{9524F388-0D59-49D7-ABED-CB02B0F81D1A}">
      <dsp:nvSpPr>
        <dsp:cNvPr id="0" name=""/>
        <dsp:cNvSpPr/>
      </dsp:nvSpPr>
      <dsp:spPr>
        <a:xfrm rot="5400000">
          <a:off x="3769855" y="-1018547"/>
          <a:ext cx="1162942" cy="61978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dirty="0" err="1" smtClean="0"/>
            <a:t>Bundel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kort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en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bondige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vragen</a:t>
          </a:r>
          <a:endParaRPr lang="en-US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dirty="0" err="1" smtClean="0"/>
            <a:t>Bundel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specialistische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vragen</a:t>
          </a:r>
          <a:r>
            <a:rPr lang="en-US" sz="3400" kern="1200" dirty="0" smtClean="0"/>
            <a:t> </a:t>
          </a:r>
          <a:endParaRPr lang="en-US" sz="3400" kern="1200" dirty="0"/>
        </a:p>
      </dsp:txBody>
      <dsp:txXfrm rot="-5400000">
        <a:off x="1252399" y="1555679"/>
        <a:ext cx="6141084" cy="10494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F7BF63-7537-4238-97F6-8F4DD50F6CAA}">
      <dsp:nvSpPr>
        <dsp:cNvPr id="0" name=""/>
        <dsp:cNvSpPr/>
      </dsp:nvSpPr>
      <dsp:spPr>
        <a:xfrm>
          <a:off x="0" y="324363"/>
          <a:ext cx="997284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074C63-B731-4B70-9352-B62A4BDCE363}">
      <dsp:nvSpPr>
        <dsp:cNvPr id="0" name=""/>
        <dsp:cNvSpPr/>
      </dsp:nvSpPr>
      <dsp:spPr>
        <a:xfrm>
          <a:off x="505872" y="4384"/>
          <a:ext cx="6980991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865" tIns="0" rIns="26386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Bundel</a:t>
          </a:r>
          <a:r>
            <a:rPr lang="en-US" sz="2000" kern="1200" dirty="0" smtClean="0"/>
            <a:t> 1. Open </a:t>
          </a:r>
          <a:r>
            <a:rPr lang="en-US" sz="2000" kern="1200" dirty="0" err="1" smtClean="0"/>
            <a:t>vragen</a:t>
          </a:r>
          <a:r>
            <a:rPr lang="en-US" sz="2000" kern="1200" dirty="0" smtClean="0"/>
            <a:t> (25 </a:t>
          </a:r>
          <a:r>
            <a:rPr lang="en-US" sz="2000" kern="1200" dirty="0" err="1" smtClean="0"/>
            <a:t>punten</a:t>
          </a:r>
          <a:r>
            <a:rPr lang="en-US" sz="2000" kern="1200" dirty="0" smtClean="0"/>
            <a:t>)  </a:t>
          </a:r>
          <a:endParaRPr lang="en-US" sz="2000" kern="1200" dirty="0"/>
        </a:p>
      </dsp:txBody>
      <dsp:txXfrm>
        <a:off x="534693" y="33205"/>
        <a:ext cx="6923349" cy="532758"/>
      </dsp:txXfrm>
    </dsp:sp>
    <dsp:sp modelId="{6F9D8A62-6AB9-468F-98C3-49B7D4A2ADD9}">
      <dsp:nvSpPr>
        <dsp:cNvPr id="0" name=""/>
        <dsp:cNvSpPr/>
      </dsp:nvSpPr>
      <dsp:spPr>
        <a:xfrm>
          <a:off x="0" y="1231564"/>
          <a:ext cx="997284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7E5BB5-B561-4B4F-B80B-F0BF712FC94E}">
      <dsp:nvSpPr>
        <dsp:cNvPr id="0" name=""/>
        <dsp:cNvSpPr/>
      </dsp:nvSpPr>
      <dsp:spPr>
        <a:xfrm>
          <a:off x="498642" y="936363"/>
          <a:ext cx="6980991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865" tIns="0" rIns="26386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Bundel</a:t>
          </a:r>
          <a:r>
            <a:rPr lang="en-US" sz="2000" kern="1200" dirty="0" smtClean="0"/>
            <a:t> 2. </a:t>
          </a:r>
          <a:r>
            <a:rPr lang="en-US" sz="2000" kern="1200" dirty="0" err="1" smtClean="0"/>
            <a:t>Te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verbeteren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akte</a:t>
          </a:r>
          <a:r>
            <a:rPr lang="en-US" sz="2000" kern="1200" dirty="0" smtClean="0"/>
            <a:t> (25 </a:t>
          </a:r>
          <a:r>
            <a:rPr lang="en-US" sz="2000" kern="1200" dirty="0" err="1" smtClean="0"/>
            <a:t>punten</a:t>
          </a:r>
          <a:r>
            <a:rPr lang="en-US" sz="2000" kern="1200" dirty="0" smtClean="0"/>
            <a:t>) </a:t>
          </a:r>
          <a:endParaRPr lang="en-US" sz="2000" kern="1200" dirty="0"/>
        </a:p>
      </dsp:txBody>
      <dsp:txXfrm>
        <a:off x="527463" y="965184"/>
        <a:ext cx="6923349" cy="532758"/>
      </dsp:txXfrm>
    </dsp:sp>
    <dsp:sp modelId="{CBB0A6E7-6B9B-4D6B-940D-B4959297AE34}">
      <dsp:nvSpPr>
        <dsp:cNvPr id="0" name=""/>
        <dsp:cNvSpPr/>
      </dsp:nvSpPr>
      <dsp:spPr>
        <a:xfrm>
          <a:off x="0" y="2138764"/>
          <a:ext cx="997284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A4A2E-218E-4190-8F4F-6C3FFF1B5355}">
      <dsp:nvSpPr>
        <dsp:cNvPr id="0" name=""/>
        <dsp:cNvSpPr/>
      </dsp:nvSpPr>
      <dsp:spPr>
        <a:xfrm>
          <a:off x="498642" y="1843564"/>
          <a:ext cx="6980991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865" tIns="0" rIns="26386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Bundel</a:t>
          </a:r>
          <a:r>
            <a:rPr lang="en-US" sz="2000" kern="1200" dirty="0" smtClean="0"/>
            <a:t> 3. </a:t>
          </a:r>
          <a:r>
            <a:rPr lang="en-US" sz="2000" kern="1200" dirty="0" err="1" smtClean="0"/>
            <a:t>Kort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en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bondige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vragen</a:t>
          </a:r>
          <a:r>
            <a:rPr lang="en-US" sz="2000" kern="1200" dirty="0" smtClean="0"/>
            <a:t> (25 </a:t>
          </a:r>
          <a:r>
            <a:rPr lang="en-US" sz="2000" kern="1200" dirty="0" err="1" smtClean="0"/>
            <a:t>punten</a:t>
          </a:r>
          <a:r>
            <a:rPr lang="en-US" sz="2000" kern="1200" dirty="0" smtClean="0"/>
            <a:t>) </a:t>
          </a:r>
          <a:endParaRPr lang="en-US" sz="2000" kern="1200" dirty="0"/>
        </a:p>
      </dsp:txBody>
      <dsp:txXfrm>
        <a:off x="527463" y="1872385"/>
        <a:ext cx="6923349" cy="532758"/>
      </dsp:txXfrm>
    </dsp:sp>
    <dsp:sp modelId="{3391835D-1302-423C-8A6C-D144420FE437}">
      <dsp:nvSpPr>
        <dsp:cNvPr id="0" name=""/>
        <dsp:cNvSpPr/>
      </dsp:nvSpPr>
      <dsp:spPr>
        <a:xfrm>
          <a:off x="0" y="3045964"/>
          <a:ext cx="997284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FE7BC0-34AE-446D-98DC-FAE17360778B}">
      <dsp:nvSpPr>
        <dsp:cNvPr id="0" name=""/>
        <dsp:cNvSpPr/>
      </dsp:nvSpPr>
      <dsp:spPr>
        <a:xfrm>
          <a:off x="498642" y="2750764"/>
          <a:ext cx="6980991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865" tIns="0" rIns="26386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Bundel</a:t>
          </a:r>
          <a:r>
            <a:rPr lang="en-US" sz="2000" kern="1200" dirty="0" smtClean="0"/>
            <a:t> 4. </a:t>
          </a:r>
          <a:r>
            <a:rPr lang="en-US" sz="2000" kern="1200" dirty="0" err="1" smtClean="0"/>
            <a:t>Specialistische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vragen</a:t>
          </a:r>
          <a:r>
            <a:rPr lang="en-US" sz="2000" kern="1200" dirty="0" smtClean="0"/>
            <a:t> (25 </a:t>
          </a:r>
          <a:r>
            <a:rPr lang="en-US" sz="2000" kern="1200" dirty="0" err="1" smtClean="0"/>
            <a:t>punten</a:t>
          </a:r>
          <a:r>
            <a:rPr lang="en-US" sz="2000" kern="1200" dirty="0" smtClean="0"/>
            <a:t>) – </a:t>
          </a:r>
          <a:r>
            <a:rPr lang="en-US" sz="2000" kern="1200" dirty="0" err="1" smtClean="0"/>
            <a:t>Geen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drempel</a:t>
          </a:r>
          <a:r>
            <a:rPr lang="en-US" sz="2000" kern="1200" dirty="0" smtClean="0"/>
            <a:t> </a:t>
          </a:r>
          <a:endParaRPr lang="en-US" sz="2000" kern="1200" dirty="0"/>
        </a:p>
      </dsp:txBody>
      <dsp:txXfrm>
        <a:off x="527463" y="2779585"/>
        <a:ext cx="6923349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mailto:info@bcn-not.b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antwerpexpo.be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3.png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3.png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bcn-not.be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bcn-not.be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mailto:vacatures.not@just.fgov.b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justitie.belgium.be/nl/een_job_bij_justitie/vacatures/formulieren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smtClean="0"/>
              <a:t>Examen kandidaat-notaris 2024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smtClean="0"/>
              <a:t>Nederlandstalige Benoemingscommissie voor het notariaat (NBCN) </a:t>
            </a:r>
            <a:endParaRPr lang="en-GB" dirty="0"/>
          </a:p>
        </p:txBody>
      </p:sp>
      <p:pic>
        <p:nvPicPr>
          <p:cNvPr id="1026" name="Picture 2" descr="Benoemingscommissie voor het Notaria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8" y="260272"/>
            <a:ext cx="12382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7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80"/>
    </mc:Choice>
    <mc:Fallback xmlns="">
      <p:transition spd="slow" advTm="55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726460"/>
            <a:ext cx="9603275" cy="996403"/>
          </a:xfrm>
        </p:spPr>
        <p:txBody>
          <a:bodyPr/>
          <a:lstStyle/>
          <a:p>
            <a:pPr algn="ctr"/>
            <a:r>
              <a:rPr lang="nl-BE" dirty="0" smtClean="0"/>
              <a:t>inschrijving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1912434"/>
            <a:ext cx="9603275" cy="3553911"/>
          </a:xfrm>
        </p:spPr>
        <p:txBody>
          <a:bodyPr>
            <a:normAutofit/>
          </a:bodyPr>
          <a:lstStyle/>
          <a:p>
            <a:r>
              <a:rPr lang="nl-BE" b="1" dirty="0" smtClean="0"/>
              <a:t>Uitnodiging ontvangen? </a:t>
            </a:r>
          </a:p>
          <a:p>
            <a:pPr lvl="1"/>
            <a:r>
              <a:rPr lang="nl-BE" dirty="0" smtClean="0"/>
              <a:t>Aangetekend schrijven = bewijs van ontvankelijkheid =&gt; goed bewaren!!</a:t>
            </a:r>
          </a:p>
          <a:p>
            <a:pPr lvl="1"/>
            <a:r>
              <a:rPr lang="nl-BE" dirty="0" smtClean="0"/>
              <a:t>U moet dit schrijven </a:t>
            </a:r>
            <a:r>
              <a:rPr lang="nl-BE" b="1" dirty="0" smtClean="0">
                <a:solidFill>
                  <a:srgbClr val="C00000"/>
                </a:solidFill>
              </a:rPr>
              <a:t>voorleggen bij aanvang </a:t>
            </a:r>
            <a:r>
              <a:rPr lang="nl-BE" dirty="0" smtClean="0"/>
              <a:t>van het schriftelijk examen </a:t>
            </a:r>
          </a:p>
          <a:p>
            <a:pPr lvl="1"/>
            <a:r>
              <a:rPr lang="nl-BE" dirty="0" smtClean="0"/>
              <a:t>Neem dus zeker mee naar het schriftelijk examen!!  </a:t>
            </a:r>
          </a:p>
          <a:p>
            <a:pPr lvl="1"/>
            <a:endParaRPr lang="nl-BE" dirty="0"/>
          </a:p>
          <a:p>
            <a:pPr marL="457200" lvl="1" indent="0">
              <a:buNone/>
            </a:pPr>
            <a:r>
              <a:rPr lang="nl-BE" dirty="0" smtClean="0"/>
              <a:t>Problemen met aangetekende brief? Neem contact met ons op: </a:t>
            </a:r>
            <a:r>
              <a:rPr lang="nl-BE" dirty="0" smtClean="0">
                <a:hlinkClick r:id="rId4"/>
              </a:rPr>
              <a:t>info@bcn-not.be</a:t>
            </a:r>
            <a:r>
              <a:rPr lang="nl-BE" dirty="0" smtClean="0"/>
              <a:t> </a:t>
            </a:r>
          </a:p>
          <a:p>
            <a:pPr lvl="1"/>
            <a:endParaRPr lang="nl-BE" dirty="0"/>
          </a:p>
          <a:p>
            <a:pPr marL="457200" lvl="1" indent="0">
              <a:buNone/>
            </a:pPr>
            <a:endParaRPr lang="nl-BE" b="1" dirty="0" smtClean="0"/>
          </a:p>
          <a:p>
            <a:pPr marL="457200" lvl="1" indent="0">
              <a:buNone/>
            </a:pPr>
            <a:endParaRPr lang="nl-BE" dirty="0" smtClean="0"/>
          </a:p>
          <a:p>
            <a:pPr marL="800100" lvl="1" indent="-342900">
              <a:buAutoNum type="arabicPeriod"/>
            </a:pPr>
            <a:endParaRPr lang="nl-BE" dirty="0" smtClean="0"/>
          </a:p>
          <a:p>
            <a:pPr lvl="1"/>
            <a:endParaRPr lang="nl-BE" dirty="0" smtClean="0"/>
          </a:p>
        </p:txBody>
      </p:sp>
      <p:pic>
        <p:nvPicPr>
          <p:cNvPr id="4" name="Picture 2" descr="Benoemingscommissie voor het Notaria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8" y="260272"/>
            <a:ext cx="12382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4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26"/>
    </mc:Choice>
    <mc:Fallback xmlns="">
      <p:transition spd="slow" advTm="46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726460"/>
            <a:ext cx="9603275" cy="996403"/>
          </a:xfrm>
        </p:spPr>
        <p:txBody>
          <a:bodyPr/>
          <a:lstStyle/>
          <a:p>
            <a:pPr algn="ctr"/>
            <a:r>
              <a:rPr lang="nl-BE" dirty="0" smtClean="0"/>
              <a:t>Schriftelijk examen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1912434"/>
            <a:ext cx="9603275" cy="3553911"/>
          </a:xfrm>
        </p:spPr>
        <p:txBody>
          <a:bodyPr>
            <a:normAutofit/>
          </a:bodyPr>
          <a:lstStyle/>
          <a:p>
            <a:r>
              <a:rPr lang="nl-BE" b="1" dirty="0" smtClean="0"/>
              <a:t>Wanneer? </a:t>
            </a:r>
            <a:r>
              <a:rPr lang="nl-BE" dirty="0" smtClean="0"/>
              <a:t>Zaterdag</a:t>
            </a:r>
            <a:r>
              <a:rPr lang="nl-BE" b="1" dirty="0" smtClean="0"/>
              <a:t> </a:t>
            </a:r>
            <a:r>
              <a:rPr lang="nl-BE" b="1" dirty="0" smtClean="0">
                <a:solidFill>
                  <a:srgbClr val="C00000"/>
                </a:solidFill>
              </a:rPr>
              <a:t>9 maart 2024 </a:t>
            </a:r>
          </a:p>
          <a:p>
            <a:r>
              <a:rPr lang="nl-BE" b="1" dirty="0" smtClean="0"/>
              <a:t>Waar? </a:t>
            </a:r>
          </a:p>
          <a:p>
            <a:pPr marL="0" indent="0">
              <a:buNone/>
            </a:pPr>
            <a:r>
              <a:rPr lang="nl-BE" b="1" dirty="0" smtClean="0">
                <a:solidFill>
                  <a:srgbClr val="C00000"/>
                </a:solidFill>
              </a:rPr>
              <a:t>Antwerpen expo  </a:t>
            </a:r>
          </a:p>
          <a:p>
            <a:pPr marL="0" indent="0">
              <a:buNone/>
            </a:pPr>
            <a:r>
              <a:rPr lang="nl-BE" dirty="0" smtClean="0"/>
              <a:t>Jan Van Rijswijcklaan 191 </a:t>
            </a:r>
          </a:p>
          <a:p>
            <a:pPr marL="0" indent="0">
              <a:buNone/>
            </a:pPr>
            <a:r>
              <a:rPr lang="nl-BE" dirty="0" smtClean="0"/>
              <a:t>2020 Antwerpen</a:t>
            </a:r>
          </a:p>
          <a:p>
            <a:pPr marL="0" indent="0">
              <a:buNone/>
            </a:pPr>
            <a:r>
              <a:rPr lang="nl-BE" dirty="0" smtClean="0">
                <a:solidFill>
                  <a:srgbClr val="C00000"/>
                </a:solidFill>
                <a:hlinkClick r:id="rId4"/>
              </a:rPr>
              <a:t>www.antwerpexpo.be</a:t>
            </a:r>
            <a:r>
              <a:rPr lang="nl-BE" dirty="0" smtClean="0">
                <a:solidFill>
                  <a:srgbClr val="C00000"/>
                </a:solidFill>
              </a:rPr>
              <a:t> </a:t>
            </a:r>
          </a:p>
          <a:p>
            <a:pPr lvl="1"/>
            <a:endParaRPr lang="nl-BE" dirty="0"/>
          </a:p>
          <a:p>
            <a:pPr marL="457200" lvl="1" indent="0">
              <a:buNone/>
            </a:pPr>
            <a:endParaRPr lang="nl-BE" b="1" dirty="0" smtClean="0"/>
          </a:p>
          <a:p>
            <a:pPr marL="457200" lvl="1" indent="0">
              <a:buNone/>
            </a:pPr>
            <a:endParaRPr lang="nl-BE" dirty="0" smtClean="0"/>
          </a:p>
          <a:p>
            <a:pPr marL="800100" lvl="1" indent="-342900">
              <a:buAutoNum type="arabicPeriod"/>
            </a:pPr>
            <a:endParaRPr lang="nl-BE" dirty="0" smtClean="0"/>
          </a:p>
          <a:p>
            <a:pPr lvl="1"/>
            <a:endParaRPr lang="nl-BE" dirty="0" smtClean="0"/>
          </a:p>
        </p:txBody>
      </p:sp>
      <p:pic>
        <p:nvPicPr>
          <p:cNvPr id="4" name="Picture 2" descr="Benoemingscommissie voor het Notaria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8" y="260272"/>
            <a:ext cx="12382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2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21"/>
    </mc:Choice>
    <mc:Fallback xmlns="">
      <p:transition spd="slow" advTm="48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726460"/>
            <a:ext cx="9603275" cy="996403"/>
          </a:xfrm>
        </p:spPr>
        <p:txBody>
          <a:bodyPr/>
          <a:lstStyle/>
          <a:p>
            <a:pPr algn="ctr"/>
            <a:r>
              <a:rPr lang="nl-BE" dirty="0" smtClean="0"/>
              <a:t>Schriftelijk examen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1912434"/>
            <a:ext cx="9603275" cy="3553911"/>
          </a:xfrm>
        </p:spPr>
        <p:txBody>
          <a:bodyPr>
            <a:normAutofit/>
          </a:bodyPr>
          <a:lstStyle/>
          <a:p>
            <a:r>
              <a:rPr lang="nl-BE" b="1" dirty="0" smtClean="0"/>
              <a:t>Dagindeling</a:t>
            </a:r>
          </a:p>
          <a:p>
            <a:pPr lvl="1"/>
            <a:r>
              <a:rPr lang="nl-BE" dirty="0" smtClean="0"/>
              <a:t>08u15 Onthaal</a:t>
            </a:r>
          </a:p>
          <a:p>
            <a:pPr lvl="1"/>
            <a:r>
              <a:rPr lang="nl-BE" dirty="0" smtClean="0"/>
              <a:t>08u30 Start ondertekening aanwezigheidsregister</a:t>
            </a:r>
          </a:p>
          <a:p>
            <a:pPr lvl="1"/>
            <a:r>
              <a:rPr lang="nl-BE" dirty="0" smtClean="0"/>
              <a:t>09u00-12u00 Eerste deel examen (zie volgende slide)</a:t>
            </a:r>
          </a:p>
          <a:p>
            <a:pPr lvl="1"/>
            <a:r>
              <a:rPr lang="nl-BE" dirty="0" smtClean="0"/>
              <a:t>12u00-13u30 Lunchpauze</a:t>
            </a:r>
          </a:p>
          <a:p>
            <a:pPr lvl="1"/>
            <a:r>
              <a:rPr lang="nl-BE" dirty="0" smtClean="0"/>
              <a:t>13u30-16u30 Tweede deel examen (zie volgende slide)</a:t>
            </a:r>
          </a:p>
          <a:p>
            <a:pPr lvl="1"/>
            <a:r>
              <a:rPr lang="nl-BE" dirty="0" smtClean="0"/>
              <a:t>16u30 EINDE </a:t>
            </a:r>
          </a:p>
          <a:p>
            <a:pPr lvl="1"/>
            <a:endParaRPr lang="nl-BE" dirty="0"/>
          </a:p>
          <a:p>
            <a:pPr marL="457200" lvl="1" indent="0">
              <a:buNone/>
            </a:pPr>
            <a:endParaRPr lang="nl-BE" b="1" dirty="0" smtClean="0"/>
          </a:p>
          <a:p>
            <a:pPr marL="457200" lvl="1" indent="0">
              <a:buNone/>
            </a:pPr>
            <a:endParaRPr lang="nl-BE" dirty="0" smtClean="0"/>
          </a:p>
          <a:p>
            <a:pPr marL="800100" lvl="1" indent="-342900">
              <a:buAutoNum type="arabicPeriod"/>
            </a:pPr>
            <a:endParaRPr lang="nl-BE" dirty="0" smtClean="0"/>
          </a:p>
          <a:p>
            <a:pPr lvl="1"/>
            <a:endParaRPr lang="nl-BE" dirty="0" smtClean="0"/>
          </a:p>
        </p:txBody>
      </p:sp>
      <p:pic>
        <p:nvPicPr>
          <p:cNvPr id="4" name="Picture 2" descr="Benoemingscommissie voor het Notaria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8" y="260272"/>
            <a:ext cx="12382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51"/>
    </mc:Choice>
    <mc:Fallback xmlns="">
      <p:transition spd="slow" advTm="83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726460"/>
            <a:ext cx="9603275" cy="996403"/>
          </a:xfrm>
        </p:spPr>
        <p:txBody>
          <a:bodyPr/>
          <a:lstStyle/>
          <a:p>
            <a:pPr algn="ctr"/>
            <a:r>
              <a:rPr lang="nl-BE" dirty="0" smtClean="0"/>
              <a:t>Schriftelijk examen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1912434"/>
            <a:ext cx="9603275" cy="3553911"/>
          </a:xfrm>
        </p:spPr>
        <p:txBody>
          <a:bodyPr>
            <a:normAutofit/>
          </a:bodyPr>
          <a:lstStyle/>
          <a:p>
            <a:endParaRPr lang="nl-BE" b="1" dirty="0" smtClean="0"/>
          </a:p>
          <a:p>
            <a:pPr lvl="1"/>
            <a:endParaRPr lang="nl-BE" dirty="0"/>
          </a:p>
          <a:p>
            <a:pPr marL="457200" lvl="1" indent="0">
              <a:buNone/>
            </a:pPr>
            <a:endParaRPr lang="nl-BE" b="1" dirty="0" smtClean="0"/>
          </a:p>
          <a:p>
            <a:pPr marL="457200" lvl="1" indent="0">
              <a:buNone/>
            </a:pPr>
            <a:endParaRPr lang="nl-BE" dirty="0" smtClean="0"/>
          </a:p>
          <a:p>
            <a:pPr marL="800100" lvl="1" indent="-342900">
              <a:buAutoNum type="arabicPeriod"/>
            </a:pPr>
            <a:endParaRPr lang="nl-BE" dirty="0" smtClean="0"/>
          </a:p>
          <a:p>
            <a:pPr lvl="1"/>
            <a:endParaRPr lang="nl-BE" dirty="0" smtClean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096383854"/>
              </p:ext>
            </p:extLst>
          </p:nvPr>
        </p:nvGraphicFramePr>
        <p:xfrm>
          <a:off x="2185639" y="2177149"/>
          <a:ext cx="7450254" cy="3289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420815" y="2458844"/>
            <a:ext cx="1368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Voormiddag 09u00-12u00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0504449" y="4008863"/>
            <a:ext cx="1176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Namiddag 13u30-16u30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9210" y="2177149"/>
            <a:ext cx="1973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Gemeenschappelijk deel NL en FR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97933" y="3685697"/>
            <a:ext cx="1756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Deel enkel voor NL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97933" y="4488365"/>
            <a:ext cx="1669896" cy="146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Specialistische vragen afhankelijk van gekozen voorkeur</a:t>
            </a:r>
            <a:endParaRPr lang="en-GB" dirty="0"/>
          </a:p>
        </p:txBody>
      </p:sp>
      <p:pic>
        <p:nvPicPr>
          <p:cNvPr id="10" name="Picture 2" descr="Benoemingscommissie voor het Notariaa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8" y="260272"/>
            <a:ext cx="12382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5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668"/>
    </mc:Choice>
    <mc:Fallback xmlns="">
      <p:transition spd="slow" advTm="131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726460"/>
            <a:ext cx="9603275" cy="996403"/>
          </a:xfrm>
        </p:spPr>
        <p:txBody>
          <a:bodyPr/>
          <a:lstStyle/>
          <a:p>
            <a:pPr algn="ctr"/>
            <a:r>
              <a:rPr lang="nl-BE" dirty="0" smtClean="0"/>
              <a:t>Schriftelijk examen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1912434"/>
            <a:ext cx="9603275" cy="3553911"/>
          </a:xfrm>
        </p:spPr>
        <p:txBody>
          <a:bodyPr>
            <a:normAutofit/>
          </a:bodyPr>
          <a:lstStyle/>
          <a:p>
            <a:r>
              <a:rPr lang="nl-BE" b="1" dirty="0" smtClean="0"/>
              <a:t>Aanmelding vanaf 08u30 </a:t>
            </a:r>
          </a:p>
          <a:p>
            <a:pPr lvl="1"/>
            <a:r>
              <a:rPr lang="nl-BE" dirty="0" smtClean="0"/>
              <a:t>Identificatie: identiteitsbewijs en oproepingsbrief voorleggen (</a:t>
            </a:r>
            <a:r>
              <a:rPr lang="nl-BE" dirty="0" smtClean="0">
                <a:solidFill>
                  <a:srgbClr val="C00000"/>
                </a:solidFill>
              </a:rPr>
              <a:t>Niet vergeten!</a:t>
            </a:r>
            <a:r>
              <a:rPr lang="nl-BE" dirty="0" smtClean="0"/>
              <a:t>) </a:t>
            </a:r>
          </a:p>
          <a:p>
            <a:pPr lvl="1"/>
            <a:r>
              <a:rPr lang="nl-BE" dirty="0" smtClean="0"/>
              <a:t>Ondertekening van het aanwezigheidsregister </a:t>
            </a:r>
          </a:p>
          <a:p>
            <a:pPr lvl="1"/>
            <a:r>
              <a:rPr lang="nl-BE" dirty="0" smtClean="0"/>
              <a:t>Ken uw </a:t>
            </a:r>
            <a:r>
              <a:rPr lang="nl-BE" dirty="0" smtClean="0">
                <a:solidFill>
                  <a:srgbClr val="C00000"/>
                </a:solidFill>
              </a:rPr>
              <a:t>uniek examennummer </a:t>
            </a:r>
            <a:r>
              <a:rPr lang="nl-BE" dirty="0" smtClean="0"/>
              <a:t>(meegedeeld in oproepingsbrief!)</a:t>
            </a:r>
          </a:p>
          <a:p>
            <a:pPr lvl="1"/>
            <a:endParaRPr lang="nl-BE" dirty="0"/>
          </a:p>
          <a:p>
            <a:pPr marL="457200" lvl="1" indent="0">
              <a:buNone/>
            </a:pPr>
            <a:endParaRPr lang="nl-BE" b="1" dirty="0" smtClean="0"/>
          </a:p>
          <a:p>
            <a:pPr marL="457200" lvl="1" indent="0">
              <a:buNone/>
            </a:pPr>
            <a:endParaRPr lang="nl-BE" dirty="0" smtClean="0"/>
          </a:p>
          <a:p>
            <a:pPr marL="800100" lvl="1" indent="-342900">
              <a:buAutoNum type="arabicPeriod"/>
            </a:pPr>
            <a:endParaRPr lang="nl-BE" dirty="0" smtClean="0"/>
          </a:p>
          <a:p>
            <a:pPr lvl="1"/>
            <a:endParaRPr lang="nl-BE" dirty="0" smtClean="0"/>
          </a:p>
        </p:txBody>
      </p:sp>
      <p:pic>
        <p:nvPicPr>
          <p:cNvPr id="4" name="Picture 2" descr="Benoemingscommissie voor het Notaria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8" y="260272"/>
            <a:ext cx="12382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2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344"/>
    </mc:Choice>
    <mc:Fallback xmlns="">
      <p:transition spd="slow" advTm="115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726460"/>
            <a:ext cx="9603275" cy="996403"/>
          </a:xfrm>
        </p:spPr>
        <p:txBody>
          <a:bodyPr/>
          <a:lstStyle/>
          <a:p>
            <a:pPr algn="ctr"/>
            <a:r>
              <a:rPr lang="nl-BE" dirty="0" smtClean="0"/>
              <a:t>Schriftelijk examen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1912434"/>
            <a:ext cx="9603275" cy="3553911"/>
          </a:xfrm>
        </p:spPr>
        <p:txBody>
          <a:bodyPr>
            <a:normAutofit/>
          </a:bodyPr>
          <a:lstStyle/>
          <a:p>
            <a:r>
              <a:rPr lang="nl-BE" b="1" dirty="0" smtClean="0"/>
              <a:t>Start examen  </a:t>
            </a:r>
          </a:p>
          <a:p>
            <a:pPr lvl="1"/>
            <a:r>
              <a:rPr lang="nl-BE" dirty="0" smtClean="0"/>
              <a:t>Betreden examenlokaal kan enkel met toestemming door toezichthouder</a:t>
            </a:r>
          </a:p>
          <a:p>
            <a:pPr lvl="1"/>
            <a:r>
              <a:rPr lang="nl-BE" dirty="0" smtClean="0"/>
              <a:t>Start exact om 09u00 (deel I) en om 13u30 (deel 2)</a:t>
            </a:r>
          </a:p>
          <a:p>
            <a:pPr lvl="1"/>
            <a:r>
              <a:rPr lang="nl-BE" dirty="0" smtClean="0"/>
              <a:t>Niet tijdig aanwezig = uitgesloten ... tenzij</a:t>
            </a:r>
          </a:p>
          <a:p>
            <a:pPr lvl="2"/>
            <a:r>
              <a:rPr lang="nl-BE" dirty="0" smtClean="0"/>
              <a:t>Overmacht aanvaard door de Nederlandstalige Benoemingscommissie voor het Notariaat</a:t>
            </a:r>
          </a:p>
          <a:p>
            <a:pPr lvl="2"/>
            <a:r>
              <a:rPr lang="nl-BE" dirty="0" smtClean="0"/>
              <a:t>Voor zover nog geen 30 minuten verstreken zijn sinds het aanvangsuur </a:t>
            </a:r>
          </a:p>
          <a:p>
            <a:pPr lvl="2"/>
            <a:r>
              <a:rPr lang="nl-BE" dirty="0" smtClean="0"/>
              <a:t>Zonder verlenging van de examenduur </a:t>
            </a:r>
          </a:p>
          <a:p>
            <a:pPr lvl="2"/>
            <a:r>
              <a:rPr lang="nl-BE" dirty="0" smtClean="0"/>
              <a:t>Geldt zowel in de voor- en namiddag (!) </a:t>
            </a:r>
          </a:p>
          <a:p>
            <a:pPr lvl="1"/>
            <a:endParaRPr lang="nl-BE" dirty="0"/>
          </a:p>
          <a:p>
            <a:pPr marL="457200" lvl="1" indent="0">
              <a:buNone/>
            </a:pPr>
            <a:endParaRPr lang="nl-BE" b="1" dirty="0" smtClean="0"/>
          </a:p>
          <a:p>
            <a:pPr marL="457200" lvl="1" indent="0">
              <a:buNone/>
            </a:pPr>
            <a:endParaRPr lang="nl-BE" dirty="0" smtClean="0"/>
          </a:p>
          <a:p>
            <a:pPr marL="800100" lvl="1" indent="-342900">
              <a:buAutoNum type="arabicPeriod"/>
            </a:pPr>
            <a:endParaRPr lang="nl-BE" dirty="0" smtClean="0"/>
          </a:p>
          <a:p>
            <a:pPr lvl="1"/>
            <a:endParaRPr lang="nl-BE" dirty="0" smtClean="0"/>
          </a:p>
        </p:txBody>
      </p:sp>
      <p:pic>
        <p:nvPicPr>
          <p:cNvPr id="4" name="Picture 2" descr="Benoemingscommissie voor het Notaria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8" y="260272"/>
            <a:ext cx="12382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3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90"/>
    </mc:Choice>
    <mc:Fallback xmlns="">
      <p:transition spd="slow" advTm="95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726460"/>
            <a:ext cx="9603275" cy="996403"/>
          </a:xfrm>
        </p:spPr>
        <p:txBody>
          <a:bodyPr/>
          <a:lstStyle/>
          <a:p>
            <a:pPr algn="ctr"/>
            <a:r>
              <a:rPr lang="nl-BE" dirty="0" smtClean="0"/>
              <a:t>Schriftelijk examen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1912434"/>
            <a:ext cx="9603275" cy="3763537"/>
          </a:xfrm>
        </p:spPr>
        <p:txBody>
          <a:bodyPr>
            <a:normAutofit fontScale="92500" lnSpcReduction="10000"/>
          </a:bodyPr>
          <a:lstStyle/>
          <a:p>
            <a:r>
              <a:rPr lang="nl-BE" b="1" dirty="0" smtClean="0"/>
              <a:t>Verloop examen </a:t>
            </a:r>
          </a:p>
          <a:p>
            <a:pPr lvl="1"/>
            <a:r>
              <a:rPr lang="nl-BE" dirty="0" smtClean="0"/>
              <a:t>Twee bundels met vragen per deel </a:t>
            </a:r>
          </a:p>
          <a:p>
            <a:pPr lvl="1"/>
            <a:r>
              <a:rPr lang="nl-BE" dirty="0" smtClean="0"/>
              <a:t>Tijd wordt aangegeven door digitale klok =&gt; plan uw tijd, elke bundel telt 25 punten, aantal punten per vraag is aangegeven  </a:t>
            </a:r>
          </a:p>
          <a:p>
            <a:pPr lvl="1"/>
            <a:r>
              <a:rPr lang="nl-BE" dirty="0" smtClean="0"/>
              <a:t>Voldoende ruime tafels en ruimte om het examen te maken (geen auditorium, ruime zaal)</a:t>
            </a:r>
          </a:p>
          <a:p>
            <a:pPr lvl="1"/>
            <a:r>
              <a:rPr lang="nl-BE" dirty="0" smtClean="0"/>
              <a:t>Wij zorgen op elke tafel voor een rekenmachine, kladpapier en (minstens) een flesje water </a:t>
            </a:r>
          </a:p>
          <a:p>
            <a:pPr lvl="1"/>
            <a:r>
              <a:rPr lang="nl-BE" dirty="0" smtClean="0"/>
              <a:t>Jassen en tassen onder de tafel plaatsen, gsm uit </a:t>
            </a:r>
          </a:p>
          <a:p>
            <a:pPr lvl="1"/>
            <a:r>
              <a:rPr lang="nl-BE" dirty="0" smtClean="0"/>
              <a:t>Examenlokaal mag niet worden verlaten binnen het uur na aanvang en tijdens de laatste 15 minuten van een deel </a:t>
            </a:r>
          </a:p>
          <a:p>
            <a:pPr lvl="1"/>
            <a:r>
              <a:rPr lang="nl-BE" dirty="0" smtClean="0"/>
              <a:t>Afgifte examenbundels tegen ontvangstbewijs (= bewijs van deelname) is steeds verplicht bij het verlaten van het lokaal</a:t>
            </a:r>
            <a:endParaRPr lang="nl-BE" dirty="0"/>
          </a:p>
          <a:p>
            <a:pPr marL="457200" lvl="1" indent="0">
              <a:buNone/>
            </a:pPr>
            <a:endParaRPr lang="nl-BE" b="1" dirty="0" smtClean="0"/>
          </a:p>
          <a:p>
            <a:pPr marL="457200" lvl="1" indent="0">
              <a:buNone/>
            </a:pPr>
            <a:endParaRPr lang="nl-BE" dirty="0" smtClean="0"/>
          </a:p>
          <a:p>
            <a:pPr marL="800100" lvl="1" indent="-342900">
              <a:buAutoNum type="arabicPeriod"/>
            </a:pPr>
            <a:endParaRPr lang="nl-BE" dirty="0" smtClean="0"/>
          </a:p>
          <a:p>
            <a:pPr lvl="1"/>
            <a:endParaRPr lang="nl-BE" dirty="0" smtClean="0"/>
          </a:p>
        </p:txBody>
      </p:sp>
      <p:pic>
        <p:nvPicPr>
          <p:cNvPr id="4" name="Picture 2" descr="Benoemingscommissie voor het Notaria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8" y="260272"/>
            <a:ext cx="12382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154"/>
    </mc:Choice>
    <mc:Fallback xmlns="">
      <p:transition spd="slow" advTm="254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726460"/>
            <a:ext cx="9603275" cy="996403"/>
          </a:xfrm>
        </p:spPr>
        <p:txBody>
          <a:bodyPr/>
          <a:lstStyle/>
          <a:p>
            <a:pPr algn="ctr"/>
            <a:r>
              <a:rPr lang="nl-BE" dirty="0" smtClean="0"/>
              <a:t>Schriftelijk examen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6545" y="1957039"/>
            <a:ext cx="9603275" cy="3763537"/>
          </a:xfrm>
        </p:spPr>
        <p:txBody>
          <a:bodyPr>
            <a:normAutofit/>
          </a:bodyPr>
          <a:lstStyle/>
          <a:p>
            <a:r>
              <a:rPr lang="nl-BE" b="1" dirty="0" smtClean="0"/>
              <a:t>Verloop examen </a:t>
            </a:r>
          </a:p>
          <a:p>
            <a:pPr lvl="1"/>
            <a:r>
              <a:rPr lang="nl-BE" dirty="0" smtClean="0"/>
              <a:t>Beperk het aantal sanitaire stops (anticipeer!) en vraag dit steeds aan de toezichthouder</a:t>
            </a:r>
          </a:p>
          <a:p>
            <a:pPr lvl="1"/>
            <a:r>
              <a:rPr lang="nl-BE" dirty="0" smtClean="0"/>
              <a:t>Verlaten zaal tijdens examen kan enkel met toelating en onder begeleiding van toezichthouder</a:t>
            </a:r>
          </a:p>
          <a:p>
            <a:pPr lvl="1"/>
            <a:r>
              <a:rPr lang="nl-BE" dirty="0" smtClean="0"/>
              <a:t>Verlaten zaal zonder toelating = definitief verzaken aan verdere invulling van de bundels  </a:t>
            </a:r>
          </a:p>
          <a:p>
            <a:pPr marL="457200" lvl="1" indent="0">
              <a:buNone/>
            </a:pPr>
            <a:endParaRPr lang="nl-BE" b="1" dirty="0" smtClean="0"/>
          </a:p>
          <a:p>
            <a:pPr marL="457200" lvl="1" indent="0">
              <a:buNone/>
            </a:pPr>
            <a:endParaRPr lang="nl-BE" dirty="0" smtClean="0"/>
          </a:p>
          <a:p>
            <a:pPr marL="800100" lvl="1" indent="-342900">
              <a:buAutoNum type="arabicPeriod"/>
            </a:pPr>
            <a:endParaRPr lang="nl-BE" dirty="0" smtClean="0"/>
          </a:p>
          <a:p>
            <a:pPr lvl="1"/>
            <a:endParaRPr lang="nl-BE" dirty="0" smtClean="0"/>
          </a:p>
        </p:txBody>
      </p:sp>
      <p:pic>
        <p:nvPicPr>
          <p:cNvPr id="4" name="Picture 2" descr="Benoemingscommissie voor het Notaria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8" y="260272"/>
            <a:ext cx="12382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3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12"/>
    </mc:Choice>
    <mc:Fallback xmlns="">
      <p:transition spd="slow" advTm="76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726460"/>
            <a:ext cx="9603275" cy="996403"/>
          </a:xfrm>
        </p:spPr>
        <p:txBody>
          <a:bodyPr/>
          <a:lstStyle/>
          <a:p>
            <a:pPr algn="ctr"/>
            <a:r>
              <a:rPr lang="nl-BE" dirty="0" smtClean="0"/>
              <a:t>Schriftelijk examen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6545" y="1957039"/>
            <a:ext cx="9603275" cy="3763537"/>
          </a:xfrm>
        </p:spPr>
        <p:txBody>
          <a:bodyPr>
            <a:normAutofit/>
          </a:bodyPr>
          <a:lstStyle/>
          <a:p>
            <a:r>
              <a:rPr lang="nl-BE" b="1" dirty="0" smtClean="0"/>
              <a:t>Wat mag u gebruiken tijdens het examen?</a:t>
            </a:r>
          </a:p>
          <a:p>
            <a:pPr lvl="1"/>
            <a:r>
              <a:rPr lang="nl-BE" b="1" dirty="0" smtClean="0"/>
              <a:t>Beginsel</a:t>
            </a:r>
            <a:r>
              <a:rPr lang="nl-BE" dirty="0" smtClean="0"/>
              <a:t>: al wat niet toegelaten is = verboden </a:t>
            </a:r>
          </a:p>
          <a:p>
            <a:pPr lvl="1"/>
            <a:r>
              <a:rPr lang="nl-BE" b="1" u="sng" dirty="0" smtClean="0">
                <a:solidFill>
                  <a:srgbClr val="C00000"/>
                </a:solidFill>
              </a:rPr>
              <a:t>Toegelaten</a:t>
            </a:r>
            <a:r>
              <a:rPr lang="nl-BE" dirty="0" smtClean="0"/>
              <a:t> is:</a:t>
            </a:r>
          </a:p>
          <a:p>
            <a:pPr lvl="2"/>
            <a:r>
              <a:rPr lang="nl-BE" dirty="0" smtClean="0"/>
              <a:t>Eigen schrijfgerief </a:t>
            </a:r>
          </a:p>
          <a:p>
            <a:pPr lvl="2"/>
            <a:r>
              <a:rPr lang="nl-BE" dirty="0" smtClean="0"/>
              <a:t>Onbedrukte en onbeschreven post-its </a:t>
            </a:r>
          </a:p>
          <a:p>
            <a:pPr lvl="2"/>
            <a:r>
              <a:rPr lang="nl-BE" dirty="0" smtClean="0"/>
              <a:t>Wetboeken of wetgeving die afgedrukt is door de kandidaat en stevig geniet of ingebonden</a:t>
            </a:r>
          </a:p>
          <a:p>
            <a:pPr lvl="3"/>
            <a:r>
              <a:rPr lang="nl-BE" dirty="0" smtClean="0"/>
              <a:t>Enkel niet-geannoteerd is toegelaten</a:t>
            </a:r>
          </a:p>
          <a:p>
            <a:pPr lvl="3"/>
            <a:r>
              <a:rPr lang="nl-BE" dirty="0" smtClean="0"/>
              <a:t>Onderstrepingen of inkleuringen van ten minste een volledig woord zijn toegelaten </a:t>
            </a:r>
          </a:p>
          <a:p>
            <a:pPr lvl="3"/>
            <a:r>
              <a:rPr lang="nl-BE" dirty="0" smtClean="0"/>
              <a:t>Wetsgeschiedenis wordt niet beschouwd als annotatie en is dus toegelaten  </a:t>
            </a:r>
          </a:p>
          <a:p>
            <a:pPr marL="457200" lvl="1" indent="0">
              <a:buNone/>
            </a:pPr>
            <a:endParaRPr lang="nl-BE" b="1" dirty="0" smtClean="0"/>
          </a:p>
          <a:p>
            <a:pPr marL="457200" lvl="1" indent="0">
              <a:buNone/>
            </a:pPr>
            <a:endParaRPr lang="nl-BE" dirty="0" smtClean="0"/>
          </a:p>
          <a:p>
            <a:pPr marL="800100" lvl="1" indent="-342900">
              <a:buAutoNum type="arabicPeriod"/>
            </a:pPr>
            <a:endParaRPr lang="nl-BE" dirty="0" smtClean="0"/>
          </a:p>
          <a:p>
            <a:pPr lvl="1"/>
            <a:endParaRPr lang="nl-BE" dirty="0" smtClean="0"/>
          </a:p>
        </p:txBody>
      </p:sp>
      <p:pic>
        <p:nvPicPr>
          <p:cNvPr id="4" name="Picture 2" descr="Benoemingscommissie voor het Notaria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8" y="260272"/>
            <a:ext cx="12382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2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74"/>
    </mc:Choice>
    <mc:Fallback xmlns="">
      <p:transition spd="slow" advTm="66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726460"/>
            <a:ext cx="9603275" cy="996403"/>
          </a:xfrm>
        </p:spPr>
        <p:txBody>
          <a:bodyPr/>
          <a:lstStyle/>
          <a:p>
            <a:pPr algn="ctr"/>
            <a:r>
              <a:rPr lang="nl-BE" dirty="0" smtClean="0"/>
              <a:t>Schriftelijk examen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6545" y="1957039"/>
            <a:ext cx="9603275" cy="3763537"/>
          </a:xfrm>
        </p:spPr>
        <p:txBody>
          <a:bodyPr>
            <a:normAutofit/>
          </a:bodyPr>
          <a:lstStyle/>
          <a:p>
            <a:r>
              <a:rPr lang="nl-BE" b="1" dirty="0" smtClean="0"/>
              <a:t>Wat mag u gebruiken tijdens het examen?</a:t>
            </a:r>
          </a:p>
          <a:p>
            <a:pPr lvl="1"/>
            <a:r>
              <a:rPr lang="nl-BE" dirty="0" smtClean="0"/>
              <a:t>Voorbeelden van wat </a:t>
            </a:r>
            <a:r>
              <a:rPr lang="nl-BE" b="1" u="sng" dirty="0" smtClean="0">
                <a:solidFill>
                  <a:srgbClr val="C00000"/>
                </a:solidFill>
              </a:rPr>
              <a:t>verboden</a:t>
            </a:r>
            <a:r>
              <a:rPr lang="nl-BE" dirty="0" smtClean="0"/>
              <a:t> is:</a:t>
            </a:r>
          </a:p>
          <a:p>
            <a:pPr lvl="2"/>
            <a:r>
              <a:rPr lang="nl-BE" dirty="0" smtClean="0"/>
              <a:t>Alle elektronische apparatuur en toebehoren en/of communicatiemiddelen (bv. laptop, smartwatch, tablet, telefoon, rekenmachine, enz.), behalve wat de Benoemingscommissie zelf ter beschikking stelt  </a:t>
            </a:r>
          </a:p>
          <a:p>
            <a:pPr lvl="2"/>
            <a:r>
              <a:rPr lang="nl-BE" dirty="0" smtClean="0"/>
              <a:t>Adviezen van overheden (bv. Vlabel)</a:t>
            </a:r>
          </a:p>
          <a:p>
            <a:pPr lvl="2"/>
            <a:r>
              <a:rPr lang="nl-BE" dirty="0" smtClean="0"/>
              <a:t>Persoonlijke nota’s of notities  </a:t>
            </a:r>
          </a:p>
          <a:p>
            <a:pPr lvl="2"/>
            <a:endParaRPr lang="nl-BE" dirty="0"/>
          </a:p>
          <a:p>
            <a:pPr marL="914400" lvl="2" indent="0">
              <a:buNone/>
            </a:pPr>
            <a:r>
              <a:rPr lang="nl-BE" dirty="0" smtClean="0"/>
              <a:t>=&gt; Zie ook Examenreglement! </a:t>
            </a:r>
          </a:p>
          <a:p>
            <a:pPr marL="457200" lvl="1" indent="0">
              <a:buNone/>
            </a:pPr>
            <a:endParaRPr lang="nl-BE" b="1" dirty="0" smtClean="0"/>
          </a:p>
          <a:p>
            <a:pPr marL="457200" lvl="1" indent="0">
              <a:buNone/>
            </a:pPr>
            <a:endParaRPr lang="nl-BE" dirty="0" smtClean="0"/>
          </a:p>
          <a:p>
            <a:pPr marL="800100" lvl="1" indent="-342900">
              <a:buAutoNum type="arabicPeriod"/>
            </a:pPr>
            <a:endParaRPr lang="nl-BE" dirty="0" smtClean="0"/>
          </a:p>
          <a:p>
            <a:pPr lvl="1"/>
            <a:endParaRPr lang="nl-BE" dirty="0" smtClean="0"/>
          </a:p>
        </p:txBody>
      </p:sp>
      <p:pic>
        <p:nvPicPr>
          <p:cNvPr id="4" name="Picture 2" descr="Benoemingscommissie voor het Notaria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8" y="260272"/>
            <a:ext cx="12382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1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94"/>
    </mc:Choice>
    <mc:Fallback xmlns="">
      <p:transition spd="slow" advTm="71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 smtClean="0"/>
              <a:t>Inhoud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Zeker door te nemen</a:t>
            </a:r>
          </a:p>
          <a:p>
            <a:r>
              <a:rPr lang="nl-BE" dirty="0" smtClean="0"/>
              <a:t>Inschrijving</a:t>
            </a:r>
          </a:p>
          <a:p>
            <a:r>
              <a:rPr lang="nl-BE" dirty="0" smtClean="0"/>
              <a:t>Schriftelijk examen</a:t>
            </a:r>
          </a:p>
          <a:p>
            <a:r>
              <a:rPr lang="nl-BE" dirty="0" smtClean="0"/>
              <a:t>Verbetering</a:t>
            </a:r>
          </a:p>
          <a:p>
            <a:r>
              <a:rPr lang="nl-BE" dirty="0" smtClean="0"/>
              <a:t>Deliberatie</a:t>
            </a:r>
          </a:p>
          <a:p>
            <a:r>
              <a:rPr lang="nl-BE" dirty="0" smtClean="0"/>
              <a:t>Verder verloop </a:t>
            </a:r>
          </a:p>
        </p:txBody>
      </p:sp>
      <p:pic>
        <p:nvPicPr>
          <p:cNvPr id="4" name="Picture 2" descr="Benoemingscommissie voor het Notaria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8" y="260272"/>
            <a:ext cx="12382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2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66"/>
    </mc:Choice>
    <mc:Fallback xmlns="">
      <p:transition spd="slow" advTm="91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726460"/>
            <a:ext cx="9603275" cy="996403"/>
          </a:xfrm>
        </p:spPr>
        <p:txBody>
          <a:bodyPr/>
          <a:lstStyle/>
          <a:p>
            <a:pPr algn="ctr"/>
            <a:r>
              <a:rPr lang="nl-BE" dirty="0" smtClean="0"/>
              <a:t>Schriftelijk examen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6545" y="1957039"/>
            <a:ext cx="9603275" cy="3763537"/>
          </a:xfrm>
        </p:spPr>
        <p:txBody>
          <a:bodyPr>
            <a:normAutofit/>
          </a:bodyPr>
          <a:lstStyle/>
          <a:p>
            <a:endParaRPr lang="nl-BE" b="1" dirty="0" smtClean="0"/>
          </a:p>
          <a:p>
            <a:pPr lvl="1"/>
            <a:endParaRPr lang="nl-BE" dirty="0" smtClean="0"/>
          </a:p>
          <a:p>
            <a:pPr marL="457200" lvl="1" indent="0">
              <a:buNone/>
            </a:pPr>
            <a:endParaRPr lang="nl-BE" b="1" dirty="0" smtClean="0"/>
          </a:p>
          <a:p>
            <a:pPr marL="457200" lvl="1" indent="0">
              <a:buNone/>
            </a:pPr>
            <a:endParaRPr lang="nl-BE" dirty="0" smtClean="0"/>
          </a:p>
          <a:p>
            <a:pPr marL="800100" lvl="1" indent="-342900">
              <a:buAutoNum type="arabicPeriod"/>
            </a:pPr>
            <a:endParaRPr lang="nl-BE" dirty="0" smtClean="0"/>
          </a:p>
          <a:p>
            <a:pPr lvl="1"/>
            <a:endParaRPr lang="nl-BE" dirty="0" smtClean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13662080"/>
              </p:ext>
            </p:extLst>
          </p:nvPr>
        </p:nvGraphicFramePr>
        <p:xfrm>
          <a:off x="1577541" y="2049243"/>
          <a:ext cx="9972845" cy="3579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96268" y="5628371"/>
            <a:ext cx="4120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smtClean="0"/>
              <a:t>Totaal: 60% drempel </a:t>
            </a:r>
            <a:endParaRPr lang="en-GB" b="1" dirty="0"/>
          </a:p>
        </p:txBody>
      </p:sp>
      <p:pic>
        <p:nvPicPr>
          <p:cNvPr id="6" name="Picture 2" descr="Benoemingscommissie voor het Notariaa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8" y="260272"/>
            <a:ext cx="12382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eft Brace 6"/>
          <p:cNvSpPr/>
          <p:nvPr/>
        </p:nvSpPr>
        <p:spPr>
          <a:xfrm flipV="1">
            <a:off x="962526" y="2358189"/>
            <a:ext cx="534517" cy="2329314"/>
          </a:xfrm>
          <a:prstGeom prst="leftBrace">
            <a:avLst>
              <a:gd name="adj1" fmla="val 0"/>
              <a:gd name="adj2" fmla="val 50000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b="1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8" name="Left Brace 7"/>
          <p:cNvSpPr/>
          <p:nvPr/>
        </p:nvSpPr>
        <p:spPr>
          <a:xfrm>
            <a:off x="317268" y="3262964"/>
            <a:ext cx="45719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 flipH="1">
            <a:off x="0" y="2823848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smtClean="0"/>
              <a:t>60% drempel </a:t>
            </a:r>
            <a:endParaRPr lang="en-GB" b="1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20"/>
    </mc:Choice>
    <mc:Fallback xmlns="">
      <p:transition spd="slow" advTm="158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726460"/>
            <a:ext cx="9603275" cy="996403"/>
          </a:xfrm>
        </p:spPr>
        <p:txBody>
          <a:bodyPr/>
          <a:lstStyle/>
          <a:p>
            <a:pPr algn="ctr"/>
            <a:r>
              <a:rPr lang="nl-BE" dirty="0" smtClean="0"/>
              <a:t>Schriftelijk examen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6545" y="1957039"/>
            <a:ext cx="9603275" cy="3763537"/>
          </a:xfrm>
        </p:spPr>
        <p:txBody>
          <a:bodyPr>
            <a:normAutofit/>
          </a:bodyPr>
          <a:lstStyle/>
          <a:p>
            <a:r>
              <a:rPr lang="nl-BE" b="1" dirty="0" smtClean="0"/>
              <a:t>Waar moet ik aan denken?</a:t>
            </a:r>
          </a:p>
          <a:p>
            <a:pPr lvl="1"/>
            <a:r>
              <a:rPr lang="nl-BE" dirty="0" smtClean="0"/>
              <a:t>Vul op de eerste en laatste bladzijde uw gegevens in en onderteken!</a:t>
            </a:r>
          </a:p>
          <a:p>
            <a:pPr lvl="1"/>
            <a:r>
              <a:rPr lang="nl-BE" dirty="0" smtClean="0"/>
              <a:t>Plak je naam op de eerste bladzijde af met de sticker die u ontvangt (enkel de eerste bladzijde want de laatste wordt er afgescheurd!) = anoniem maken voor verbetering </a:t>
            </a:r>
          </a:p>
          <a:p>
            <a:pPr lvl="1"/>
            <a:r>
              <a:rPr lang="nl-BE" dirty="0" smtClean="0"/>
              <a:t>Schrijf leesbaar, niet leesbare antwoorden worden niet gequoteerd</a:t>
            </a:r>
          </a:p>
          <a:p>
            <a:pPr lvl="1"/>
            <a:r>
              <a:rPr lang="nl-BE" dirty="0" smtClean="0"/>
              <a:t>Grootte antwoordkaders is </a:t>
            </a:r>
            <a:r>
              <a:rPr lang="nl-BE" b="1" u="sng" dirty="0" smtClean="0"/>
              <a:t>niet</a:t>
            </a:r>
            <a:r>
              <a:rPr lang="nl-BE" dirty="0" smtClean="0"/>
              <a:t> indicatief voor de gewenste lengte van het antwoord </a:t>
            </a:r>
          </a:p>
          <a:p>
            <a:pPr lvl="1"/>
            <a:r>
              <a:rPr lang="nl-BE" dirty="0" smtClean="0"/>
              <a:t>Opgave relevante wetsbepalingen is enkel vereist als dit </a:t>
            </a:r>
            <a:r>
              <a:rPr lang="nl-BE" b="1" u="sng" dirty="0" smtClean="0"/>
              <a:t>uitdrukkelijk</a:t>
            </a:r>
            <a:r>
              <a:rPr lang="nl-BE" dirty="0" smtClean="0"/>
              <a:t> wordt gevraagd</a:t>
            </a:r>
          </a:p>
          <a:p>
            <a:pPr lvl="1"/>
            <a:r>
              <a:rPr lang="nl-BE" dirty="0" smtClean="0"/>
              <a:t>Begrippen ‘wetsbepalingen’ en ‘wetgeving’ = ruim te interpreteren </a:t>
            </a:r>
          </a:p>
          <a:p>
            <a:pPr lvl="1"/>
            <a:r>
              <a:rPr lang="nl-BE" dirty="0" smtClean="0"/>
              <a:t>Bij meerkeuzevragen kunnen één, meerdere of alle hypotheses juist of fout zijn</a:t>
            </a:r>
          </a:p>
          <a:p>
            <a:pPr marL="457200" lvl="1" indent="0">
              <a:buNone/>
            </a:pPr>
            <a:endParaRPr lang="nl-BE" b="1" dirty="0" smtClean="0"/>
          </a:p>
          <a:p>
            <a:pPr marL="457200" lvl="1" indent="0">
              <a:buNone/>
            </a:pPr>
            <a:endParaRPr lang="nl-BE" dirty="0" smtClean="0"/>
          </a:p>
          <a:p>
            <a:pPr marL="800100" lvl="1" indent="-342900">
              <a:buAutoNum type="arabicPeriod"/>
            </a:pPr>
            <a:endParaRPr lang="nl-BE" dirty="0" smtClean="0"/>
          </a:p>
          <a:p>
            <a:pPr lvl="1"/>
            <a:endParaRPr lang="nl-BE" dirty="0" smtClean="0"/>
          </a:p>
        </p:txBody>
      </p:sp>
      <p:pic>
        <p:nvPicPr>
          <p:cNvPr id="4" name="Picture 2" descr="Benoemingscommissie voor het Notaria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8" y="260272"/>
            <a:ext cx="12382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5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766"/>
    </mc:Choice>
    <mc:Fallback xmlns="">
      <p:transition spd="slow" advTm="163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726460"/>
            <a:ext cx="9603275" cy="996403"/>
          </a:xfrm>
        </p:spPr>
        <p:txBody>
          <a:bodyPr/>
          <a:lstStyle/>
          <a:p>
            <a:pPr algn="ctr"/>
            <a:r>
              <a:rPr lang="nl-BE" dirty="0" smtClean="0"/>
              <a:t>Schriftelijk examen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6545" y="1957039"/>
            <a:ext cx="9603275" cy="3763537"/>
          </a:xfrm>
        </p:spPr>
        <p:txBody>
          <a:bodyPr>
            <a:normAutofit/>
          </a:bodyPr>
          <a:lstStyle/>
          <a:p>
            <a:r>
              <a:rPr lang="nl-BE" b="1" dirty="0" smtClean="0"/>
              <a:t>Punten</a:t>
            </a:r>
          </a:p>
          <a:p>
            <a:pPr lvl="1"/>
            <a:r>
              <a:rPr lang="nl-BE" dirty="0" smtClean="0"/>
              <a:t>Totaal aantal te behalen punten per vraag wordt aangegeven bij elke vraag</a:t>
            </a:r>
          </a:p>
          <a:p>
            <a:pPr lvl="1"/>
            <a:r>
              <a:rPr lang="nl-BE" dirty="0" smtClean="0"/>
              <a:t>De punten bij een meerkeuzevraag worden maar toegekend als uw volledig antwoord (op alle voorgelegde hypothesen) juist is </a:t>
            </a:r>
          </a:p>
          <a:p>
            <a:pPr lvl="1"/>
            <a:r>
              <a:rPr lang="nl-BE" dirty="0" smtClean="0"/>
              <a:t>De punten bij meerkeuzevragen worden niet opgesplitst per onderdeel </a:t>
            </a:r>
          </a:p>
          <a:p>
            <a:pPr lvl="1"/>
            <a:r>
              <a:rPr lang="nl-BE" dirty="0" smtClean="0"/>
              <a:t>Bij ja/neen vragen is er steeds maar één optie juist </a:t>
            </a:r>
          </a:p>
          <a:p>
            <a:pPr lvl="1"/>
            <a:endParaRPr lang="nl-BE" dirty="0" smtClean="0"/>
          </a:p>
          <a:p>
            <a:pPr marL="457200" lvl="1" indent="0">
              <a:buNone/>
            </a:pPr>
            <a:endParaRPr lang="nl-BE" b="1" dirty="0" smtClean="0"/>
          </a:p>
          <a:p>
            <a:pPr marL="457200" lvl="1" indent="0">
              <a:buNone/>
            </a:pPr>
            <a:endParaRPr lang="nl-BE" dirty="0" smtClean="0"/>
          </a:p>
          <a:p>
            <a:pPr marL="800100" lvl="1" indent="-342900">
              <a:buAutoNum type="arabicPeriod"/>
            </a:pPr>
            <a:endParaRPr lang="nl-BE" dirty="0" smtClean="0"/>
          </a:p>
          <a:p>
            <a:pPr lvl="1"/>
            <a:endParaRPr lang="nl-BE" dirty="0" smtClean="0"/>
          </a:p>
        </p:txBody>
      </p:sp>
      <p:pic>
        <p:nvPicPr>
          <p:cNvPr id="4" name="Picture 2" descr="Benoemingscommissie voor het Notaria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8" y="260272"/>
            <a:ext cx="12382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7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15"/>
    </mc:Choice>
    <mc:Fallback xmlns="">
      <p:transition spd="slow" advTm="65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726460"/>
            <a:ext cx="9603275" cy="996403"/>
          </a:xfrm>
        </p:spPr>
        <p:txBody>
          <a:bodyPr/>
          <a:lstStyle/>
          <a:p>
            <a:pPr algn="ctr"/>
            <a:r>
              <a:rPr lang="nl-BE" dirty="0" smtClean="0"/>
              <a:t>Schriftelijk examen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6545" y="1957039"/>
            <a:ext cx="9603275" cy="3763537"/>
          </a:xfrm>
        </p:spPr>
        <p:txBody>
          <a:bodyPr>
            <a:normAutofit/>
          </a:bodyPr>
          <a:lstStyle/>
          <a:p>
            <a:r>
              <a:rPr lang="nl-BE" b="1" dirty="0" smtClean="0"/>
              <a:t>Aard van de vragen (zie voorbeelden voorbije jaren!)</a:t>
            </a:r>
          </a:p>
          <a:p>
            <a:pPr lvl="1"/>
            <a:r>
              <a:rPr lang="nl-BE" dirty="0" smtClean="0"/>
              <a:t>Open vragen = vragen waarop een uitgebreid antwoord wordt verwacht</a:t>
            </a:r>
          </a:p>
          <a:p>
            <a:pPr lvl="1"/>
            <a:r>
              <a:rPr lang="nl-BE" dirty="0" smtClean="0"/>
              <a:t>Kort en bondig = vragen die to the point beantwoord moeten worden (meerkeuzevragen, ja of neen vragen, enz.) </a:t>
            </a:r>
          </a:p>
          <a:p>
            <a:pPr lvl="1"/>
            <a:r>
              <a:rPr lang="nl-BE" dirty="0" smtClean="0"/>
              <a:t>Te verbeteren akte = oplijsting van een aantal fouten in de akte + omschrijving. Max. aantal op te lijsten fouten staat aangegeven. We verbeteren enkel tot het aantal is bereikt, meer wordt niet beoordeeld </a:t>
            </a:r>
          </a:p>
          <a:p>
            <a:pPr lvl="1"/>
            <a:r>
              <a:rPr lang="nl-BE" dirty="0" smtClean="0"/>
              <a:t>Specialistisch deel = vragen kort en bondig, consultatievragen en clausulevragen </a:t>
            </a:r>
          </a:p>
          <a:p>
            <a:pPr lvl="1"/>
            <a:endParaRPr lang="nl-BE" dirty="0" smtClean="0"/>
          </a:p>
          <a:p>
            <a:pPr lvl="1"/>
            <a:endParaRPr lang="nl-BE" dirty="0" smtClean="0"/>
          </a:p>
          <a:p>
            <a:pPr marL="457200" lvl="1" indent="0">
              <a:buNone/>
            </a:pPr>
            <a:endParaRPr lang="nl-BE" b="1" dirty="0" smtClean="0"/>
          </a:p>
          <a:p>
            <a:pPr marL="457200" lvl="1" indent="0">
              <a:buNone/>
            </a:pPr>
            <a:endParaRPr lang="nl-BE" dirty="0" smtClean="0"/>
          </a:p>
          <a:p>
            <a:pPr marL="800100" lvl="1" indent="-342900">
              <a:buAutoNum type="arabicPeriod"/>
            </a:pPr>
            <a:endParaRPr lang="nl-BE" dirty="0" smtClean="0"/>
          </a:p>
          <a:p>
            <a:pPr lvl="1"/>
            <a:endParaRPr lang="nl-BE" dirty="0" smtClean="0"/>
          </a:p>
        </p:txBody>
      </p:sp>
      <p:pic>
        <p:nvPicPr>
          <p:cNvPr id="4" name="Picture 2" descr="Benoemingscommissie voor het Notaria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8" y="260272"/>
            <a:ext cx="12382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994"/>
    </mc:Choice>
    <mc:Fallback xmlns="">
      <p:transition spd="slow" advTm="198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726460"/>
            <a:ext cx="9603275" cy="996403"/>
          </a:xfrm>
        </p:spPr>
        <p:txBody>
          <a:bodyPr/>
          <a:lstStyle/>
          <a:p>
            <a:pPr algn="ctr"/>
            <a:r>
              <a:rPr lang="nl-BE" dirty="0" smtClean="0"/>
              <a:t>Schriftelijk examen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6545" y="1957039"/>
            <a:ext cx="9603275" cy="3763537"/>
          </a:xfrm>
        </p:spPr>
        <p:txBody>
          <a:bodyPr>
            <a:normAutofit fontScale="85000" lnSpcReduction="10000"/>
          </a:bodyPr>
          <a:lstStyle/>
          <a:p>
            <a:r>
              <a:rPr lang="nl-BE" b="1" dirty="0" smtClean="0"/>
              <a:t>Bevraagde materies (zie voorbeelden voorbije jaren!)</a:t>
            </a:r>
          </a:p>
          <a:p>
            <a:pPr lvl="1"/>
            <a:r>
              <a:rPr lang="nl-BE" dirty="0" smtClean="0"/>
              <a:t>Zie examenprogramma, eveneens gepubliceerd in het Belgisch </a:t>
            </a:r>
            <a:r>
              <a:rPr lang="nl-BE" dirty="0" smtClean="0"/>
              <a:t>Staatsblad </a:t>
            </a:r>
            <a:r>
              <a:rPr lang="nl-BE" dirty="0" smtClean="0"/>
              <a:t>en terug te vinden op </a:t>
            </a:r>
            <a:r>
              <a:rPr lang="nl-BE" dirty="0" smtClean="0">
                <a:hlinkClick r:id="rId4"/>
              </a:rPr>
              <a:t>www.bcn-not.be</a:t>
            </a:r>
            <a:r>
              <a:rPr lang="nl-BE" dirty="0" smtClean="0"/>
              <a:t> – wetgeving </a:t>
            </a:r>
          </a:p>
          <a:p>
            <a:pPr marL="457200" lvl="1" indent="0">
              <a:buNone/>
            </a:pPr>
            <a:r>
              <a:rPr lang="nl-BE" dirty="0" smtClean="0"/>
              <a:t>=&gt; bv. personenrecht, familierecht, familiaal vermogensrecht, fiscaal recht, goederenrecht, verbintenissenrecht, bijzondere overeenkomstenrecht, milieurecht, internationaal privaatrecht, notarieel recht (incl. </a:t>
            </a:r>
            <a:r>
              <a:rPr lang="nl-BE" dirty="0"/>
              <a:t>d</a:t>
            </a:r>
            <a:r>
              <a:rPr lang="nl-BE" dirty="0" smtClean="0"/>
              <a:t>eontologie en boekhouding), vennootschapsrecht, gerechtelijk recht, zekerhedenrecht, vastgoedrecht, enz. </a:t>
            </a:r>
            <a:endParaRPr lang="nl-BE" dirty="0"/>
          </a:p>
          <a:p>
            <a:pPr lvl="1"/>
            <a:r>
              <a:rPr lang="nl-BE" dirty="0" smtClean="0"/>
              <a:t>Specialistisch deel: rechtspersonenrecht, familie- en familiaal vermogensrecht of vastgoedrecht met samenhangende vragen uit andere materies (bv. fiscaal recht of omgevingsrecht)</a:t>
            </a:r>
          </a:p>
          <a:p>
            <a:pPr lvl="1"/>
            <a:r>
              <a:rPr lang="nl-BE" dirty="0" smtClean="0"/>
              <a:t>Te verbeteren akte en open vragen: afwijkingen in antwoorden zijn mogelijk volgens regionale wetgeving (NL/FR)</a:t>
            </a:r>
          </a:p>
          <a:p>
            <a:pPr lvl="1"/>
            <a:r>
              <a:rPr lang="nl-BE" dirty="0" smtClean="0"/>
              <a:t>Klemtoon ligt op kennis, inzichten, vaardigheden en analyse </a:t>
            </a:r>
          </a:p>
          <a:p>
            <a:pPr marL="457200" lvl="1" indent="0">
              <a:buNone/>
            </a:pPr>
            <a:r>
              <a:rPr lang="nl-BE" dirty="0" smtClean="0"/>
              <a:t> </a:t>
            </a:r>
          </a:p>
          <a:p>
            <a:pPr lvl="1"/>
            <a:endParaRPr lang="nl-BE" dirty="0" smtClean="0"/>
          </a:p>
          <a:p>
            <a:pPr lvl="1"/>
            <a:endParaRPr lang="nl-BE" dirty="0" smtClean="0"/>
          </a:p>
          <a:p>
            <a:pPr marL="457200" lvl="1" indent="0">
              <a:buNone/>
            </a:pPr>
            <a:endParaRPr lang="nl-BE" b="1" dirty="0" smtClean="0"/>
          </a:p>
          <a:p>
            <a:pPr marL="457200" lvl="1" indent="0">
              <a:buNone/>
            </a:pPr>
            <a:endParaRPr lang="nl-BE" dirty="0" smtClean="0"/>
          </a:p>
          <a:p>
            <a:pPr marL="800100" lvl="1" indent="-342900">
              <a:buAutoNum type="arabicPeriod"/>
            </a:pPr>
            <a:endParaRPr lang="nl-BE" dirty="0" smtClean="0"/>
          </a:p>
          <a:p>
            <a:pPr lvl="1"/>
            <a:endParaRPr lang="nl-BE" dirty="0" smtClean="0"/>
          </a:p>
        </p:txBody>
      </p:sp>
      <p:pic>
        <p:nvPicPr>
          <p:cNvPr id="4" name="Picture 2" descr="Benoemingscommissie voor het Notaria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8" y="260272"/>
            <a:ext cx="12382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3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324"/>
    </mc:Choice>
    <mc:Fallback xmlns="">
      <p:transition spd="slow" advTm="163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726460"/>
            <a:ext cx="9603275" cy="996403"/>
          </a:xfrm>
        </p:spPr>
        <p:txBody>
          <a:bodyPr/>
          <a:lstStyle/>
          <a:p>
            <a:pPr algn="ctr"/>
            <a:r>
              <a:rPr lang="nl-BE" dirty="0" smtClean="0"/>
              <a:t>Schriftelijk examen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6545" y="1957039"/>
            <a:ext cx="9603275" cy="3763537"/>
          </a:xfrm>
        </p:spPr>
        <p:txBody>
          <a:bodyPr>
            <a:normAutofit fontScale="85000" lnSpcReduction="20000"/>
          </a:bodyPr>
          <a:lstStyle/>
          <a:p>
            <a:r>
              <a:rPr lang="nl-BE" b="1" dirty="0" smtClean="0"/>
              <a:t>Onregelmatigheden en fraude </a:t>
            </a:r>
          </a:p>
          <a:p>
            <a:pPr lvl="1"/>
            <a:r>
              <a:rPr lang="nl-BE" dirty="0" smtClean="0"/>
              <a:t>Principes: een goed notaris is eerlijk</a:t>
            </a:r>
          </a:p>
          <a:p>
            <a:pPr lvl="1"/>
            <a:r>
              <a:rPr lang="nl-BE" dirty="0" smtClean="0"/>
              <a:t>Elke toezichthouder mag onregelmatigheden of fraude vaststellen en zelfs actief opsporen</a:t>
            </a:r>
          </a:p>
          <a:p>
            <a:pPr lvl="1"/>
            <a:r>
              <a:rPr lang="nl-BE" dirty="0" smtClean="0"/>
              <a:t>Procedure:</a:t>
            </a:r>
          </a:p>
          <a:p>
            <a:pPr lvl="2"/>
            <a:r>
              <a:rPr lang="nl-BE" dirty="0" smtClean="0"/>
              <a:t>Onmiddellijk stoppen met het invullen van de bundel(s)</a:t>
            </a:r>
          </a:p>
          <a:p>
            <a:pPr lvl="2"/>
            <a:r>
              <a:rPr lang="nl-BE" dirty="0" smtClean="0"/>
              <a:t>Inbeslagname van ongeoorloofde voorwerpen</a:t>
            </a:r>
          </a:p>
          <a:p>
            <a:pPr lvl="2"/>
            <a:r>
              <a:rPr lang="nl-BE" dirty="0" smtClean="0"/>
              <a:t>Voorzitter NBCN roept betrokken Benoemingscommissie bijeen, hoort kandidaat en delibereert</a:t>
            </a:r>
          </a:p>
          <a:p>
            <a:pPr lvl="3"/>
            <a:r>
              <a:rPr lang="nl-BE" dirty="0" smtClean="0"/>
              <a:t>Geen fraude of onregelmatigheid: verdere deelname met verlenging duur examendeel voor de duur van de behandeling van het incident, andere delen worden niet verschoven </a:t>
            </a:r>
          </a:p>
          <a:p>
            <a:pPr lvl="3"/>
            <a:r>
              <a:rPr lang="nl-BE" dirty="0" smtClean="0"/>
              <a:t>Wel fraude of onregelmatigheden: Benoemingscommissie beslist   </a:t>
            </a:r>
          </a:p>
          <a:p>
            <a:pPr lvl="2"/>
            <a:r>
              <a:rPr lang="nl-BE" dirty="0" smtClean="0"/>
              <a:t>Melding in het examenverslag </a:t>
            </a:r>
          </a:p>
          <a:p>
            <a:pPr lvl="2"/>
            <a:endParaRPr lang="nl-BE" dirty="0" smtClean="0"/>
          </a:p>
          <a:p>
            <a:pPr marL="457200" lvl="1" indent="0">
              <a:buNone/>
            </a:pPr>
            <a:r>
              <a:rPr lang="nl-BE" dirty="0" smtClean="0"/>
              <a:t> </a:t>
            </a:r>
          </a:p>
          <a:p>
            <a:pPr lvl="1"/>
            <a:endParaRPr lang="nl-BE" dirty="0" smtClean="0"/>
          </a:p>
          <a:p>
            <a:pPr lvl="1"/>
            <a:endParaRPr lang="nl-BE" dirty="0" smtClean="0"/>
          </a:p>
          <a:p>
            <a:pPr marL="457200" lvl="1" indent="0">
              <a:buNone/>
            </a:pPr>
            <a:endParaRPr lang="nl-BE" b="1" dirty="0" smtClean="0"/>
          </a:p>
          <a:p>
            <a:pPr marL="457200" lvl="1" indent="0">
              <a:buNone/>
            </a:pPr>
            <a:endParaRPr lang="nl-BE" dirty="0" smtClean="0"/>
          </a:p>
          <a:p>
            <a:pPr marL="800100" lvl="1" indent="-342900">
              <a:buAutoNum type="arabicPeriod"/>
            </a:pPr>
            <a:endParaRPr lang="nl-BE" dirty="0" smtClean="0"/>
          </a:p>
          <a:p>
            <a:pPr lvl="1"/>
            <a:endParaRPr lang="nl-BE" dirty="0" smtClean="0"/>
          </a:p>
        </p:txBody>
      </p:sp>
      <p:pic>
        <p:nvPicPr>
          <p:cNvPr id="4" name="Picture 2" descr="Benoemingscommissie voor het Notaria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8" y="260272"/>
            <a:ext cx="12382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6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005"/>
    </mc:Choice>
    <mc:Fallback xmlns="">
      <p:transition spd="slow" advTm="142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726460"/>
            <a:ext cx="9603275" cy="996403"/>
          </a:xfrm>
        </p:spPr>
        <p:txBody>
          <a:bodyPr/>
          <a:lstStyle/>
          <a:p>
            <a:pPr algn="ctr"/>
            <a:r>
              <a:rPr lang="nl-BE" dirty="0" smtClean="0"/>
              <a:t>Verbetering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6545" y="1957039"/>
            <a:ext cx="9603275" cy="3763537"/>
          </a:xfrm>
        </p:spPr>
        <p:txBody>
          <a:bodyPr>
            <a:normAutofit fontScale="77500" lnSpcReduction="20000"/>
          </a:bodyPr>
          <a:lstStyle/>
          <a:p>
            <a:r>
              <a:rPr lang="nl-BE" dirty="0" smtClean="0"/>
              <a:t>Binnen de </a:t>
            </a:r>
            <a:r>
              <a:rPr lang="nl-BE" b="1" dirty="0" smtClean="0"/>
              <a:t>drie weken </a:t>
            </a:r>
            <a:r>
              <a:rPr lang="nl-BE" dirty="0" smtClean="0"/>
              <a:t>volgend op het schriftelijk examen</a:t>
            </a:r>
          </a:p>
          <a:p>
            <a:r>
              <a:rPr lang="nl-BE" dirty="0" smtClean="0"/>
              <a:t>Verbetering gebeurt </a:t>
            </a:r>
            <a:r>
              <a:rPr lang="nl-BE" b="1" dirty="0" smtClean="0"/>
              <a:t>anoniem</a:t>
            </a:r>
            <a:r>
              <a:rPr lang="nl-BE" dirty="0" smtClean="0"/>
              <a:t> (overplakking identiteitsgegevens met sticker), pas na deliberatie worden de stickers verwijderd</a:t>
            </a:r>
          </a:p>
          <a:p>
            <a:r>
              <a:rPr lang="nl-BE" b="1" dirty="0" smtClean="0"/>
              <a:t>Elke onderdeel </a:t>
            </a:r>
            <a:r>
              <a:rPr lang="nl-BE" dirty="0" smtClean="0"/>
              <a:t>van het examen (open vragen, te verbeteren akte, ...) wordt verbeterd door dezelfde </a:t>
            </a:r>
            <a:r>
              <a:rPr lang="nl-BE" b="1" dirty="0" smtClean="0"/>
              <a:t>twee leden </a:t>
            </a:r>
            <a:r>
              <a:rPr lang="nl-BE" dirty="0" smtClean="0"/>
              <a:t>waaronder een lid notaris en een lid niet-notaris die elk afzonderlijk de antwoorden van alle kandidaten eerst verbeteren (dubbel check) </a:t>
            </a:r>
          </a:p>
          <a:p>
            <a:r>
              <a:rPr lang="nl-BE" dirty="0" smtClean="0"/>
              <a:t>Verbetering gebeurt op basis van een </a:t>
            </a:r>
            <a:r>
              <a:rPr lang="nl-BE" b="1" dirty="0" smtClean="0"/>
              <a:t>modelantwoorden of lijsten en een verbetersleutel</a:t>
            </a:r>
            <a:r>
              <a:rPr lang="nl-BE" dirty="0" smtClean="0"/>
              <a:t> die de correctoren niet verbindt op dwingende wijze  </a:t>
            </a:r>
          </a:p>
          <a:p>
            <a:r>
              <a:rPr lang="nl-BE" dirty="0" smtClean="0"/>
              <a:t>Het betrokken </a:t>
            </a:r>
            <a:r>
              <a:rPr lang="nl-BE" b="1" dirty="0" smtClean="0"/>
              <a:t>team correctoren </a:t>
            </a:r>
            <a:r>
              <a:rPr lang="nl-BE" dirty="0" smtClean="0"/>
              <a:t>deelt de betrokken Benoemingscommissie mee welke cijfers zij toekent</a:t>
            </a:r>
          </a:p>
          <a:p>
            <a:endParaRPr lang="nl-BE" dirty="0" smtClean="0"/>
          </a:p>
          <a:p>
            <a:pPr lvl="2"/>
            <a:endParaRPr lang="nl-BE" dirty="0" smtClean="0"/>
          </a:p>
          <a:p>
            <a:pPr marL="457200" lvl="1" indent="0">
              <a:buNone/>
            </a:pPr>
            <a:r>
              <a:rPr lang="nl-BE" dirty="0" smtClean="0"/>
              <a:t> </a:t>
            </a:r>
          </a:p>
          <a:p>
            <a:pPr lvl="1"/>
            <a:endParaRPr lang="nl-BE" dirty="0" smtClean="0"/>
          </a:p>
          <a:p>
            <a:pPr lvl="1"/>
            <a:endParaRPr lang="nl-BE" dirty="0" smtClean="0"/>
          </a:p>
          <a:p>
            <a:pPr marL="457200" lvl="1" indent="0">
              <a:buNone/>
            </a:pPr>
            <a:endParaRPr lang="nl-BE" b="1" dirty="0" smtClean="0"/>
          </a:p>
          <a:p>
            <a:pPr marL="457200" lvl="1" indent="0">
              <a:buNone/>
            </a:pPr>
            <a:endParaRPr lang="nl-BE" dirty="0" smtClean="0"/>
          </a:p>
          <a:p>
            <a:pPr marL="800100" lvl="1" indent="-342900">
              <a:buAutoNum type="arabicPeriod"/>
            </a:pPr>
            <a:endParaRPr lang="nl-BE" dirty="0" smtClean="0"/>
          </a:p>
          <a:p>
            <a:pPr lvl="1"/>
            <a:endParaRPr lang="nl-BE" dirty="0" smtClean="0"/>
          </a:p>
        </p:txBody>
      </p:sp>
      <p:pic>
        <p:nvPicPr>
          <p:cNvPr id="4" name="Picture 2" descr="Benoemingscommissie voor het Notaria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8" y="260272"/>
            <a:ext cx="12382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237"/>
    </mc:Choice>
    <mc:Fallback xmlns="">
      <p:transition spd="slow" advTm="142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726460"/>
            <a:ext cx="9603275" cy="996403"/>
          </a:xfrm>
        </p:spPr>
        <p:txBody>
          <a:bodyPr/>
          <a:lstStyle/>
          <a:p>
            <a:pPr algn="ctr"/>
            <a:r>
              <a:rPr lang="nl-BE" dirty="0" smtClean="0"/>
              <a:t>Deliberatie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6545" y="1957039"/>
            <a:ext cx="9603275" cy="4003288"/>
          </a:xfrm>
        </p:spPr>
        <p:txBody>
          <a:bodyPr>
            <a:normAutofit fontScale="70000" lnSpcReduction="20000"/>
          </a:bodyPr>
          <a:lstStyle/>
          <a:p>
            <a:r>
              <a:rPr lang="nl-BE" dirty="0" smtClean="0"/>
              <a:t>Gepland op </a:t>
            </a:r>
            <a:r>
              <a:rPr lang="nl-BE" b="1" dirty="0" smtClean="0"/>
              <a:t>29 maart 2024</a:t>
            </a:r>
          </a:p>
          <a:p>
            <a:r>
              <a:rPr lang="nl-BE" dirty="0" smtClean="0"/>
              <a:t>Methode:</a:t>
            </a:r>
          </a:p>
          <a:p>
            <a:pPr lvl="1"/>
            <a:r>
              <a:rPr lang="nl-BE" b="1" dirty="0"/>
              <a:t>Stap I. </a:t>
            </a:r>
            <a:r>
              <a:rPr lang="nl-BE" dirty="0"/>
              <a:t>het totaal van de punten op het betrokken gedeelte, elk onderdeel en elke vraag ervan wordt vooraf bepaald</a:t>
            </a:r>
          </a:p>
          <a:p>
            <a:pPr lvl="1"/>
            <a:r>
              <a:rPr lang="nl-BE" dirty="0" smtClean="0"/>
              <a:t>Incident</a:t>
            </a:r>
            <a:r>
              <a:rPr lang="nl-BE" dirty="0"/>
              <a:t>: bij meerderheid van haar leden en op basis van een verslag van de correctoren kan de Benoemingscommissie </a:t>
            </a:r>
            <a:r>
              <a:rPr lang="nl-BE" dirty="0" smtClean="0"/>
              <a:t>beslissen </a:t>
            </a:r>
            <a:r>
              <a:rPr lang="nl-BE" dirty="0"/>
              <a:t>om een onderdeel te neutraliseren indien blijkt dat de antwoorden voor een grote meerderheid van de kandidaten sterk </a:t>
            </a:r>
            <a:r>
              <a:rPr lang="nl-BE" dirty="0" smtClean="0"/>
              <a:t>afwijken van de opgestelde modelantwoorden of lijsten</a:t>
            </a:r>
            <a:endParaRPr lang="nl-BE" dirty="0"/>
          </a:p>
          <a:p>
            <a:pPr lvl="1"/>
            <a:r>
              <a:rPr lang="nl-BE" b="1" dirty="0" smtClean="0"/>
              <a:t>Stap 2. </a:t>
            </a:r>
            <a:r>
              <a:rPr lang="nl-BE" dirty="0"/>
              <a:t> </a:t>
            </a:r>
            <a:r>
              <a:rPr lang="nl-BE" dirty="0" smtClean="0"/>
              <a:t>de punten van de algemene onderdelen worden samengevoegd om na te gaan of u het vereiste minimum hebt behaald</a:t>
            </a:r>
          </a:p>
          <a:p>
            <a:pPr lvl="1"/>
            <a:r>
              <a:rPr lang="nl-BE" b="1" dirty="0" smtClean="0"/>
              <a:t>Stap 3.</a:t>
            </a:r>
            <a:r>
              <a:rPr lang="nl-BE" dirty="0" smtClean="0"/>
              <a:t> alle punten worden samengevoegd om na te gaan of u over het geheel het vereiste minimum hebt behaald</a:t>
            </a:r>
          </a:p>
          <a:p>
            <a:pPr lvl="1"/>
            <a:r>
              <a:rPr lang="nl-BE" b="1" dirty="0" smtClean="0"/>
              <a:t>Stap 4.  </a:t>
            </a:r>
            <a:r>
              <a:rPr lang="nl-BE" dirty="0" smtClean="0"/>
              <a:t>(alfabetische) lijst met personen die worden uitgenodigd voor het mondelinge examen wordt opgemaakt</a:t>
            </a:r>
          </a:p>
          <a:p>
            <a:pPr lvl="1"/>
            <a:r>
              <a:rPr lang="nl-BE" dirty="0" smtClean="0"/>
              <a:t>De commissieleden krijgen de punten van het schriftelijk examen </a:t>
            </a:r>
            <a:r>
              <a:rPr lang="nl-BE" b="1" u="sng" dirty="0" smtClean="0"/>
              <a:t>niet</a:t>
            </a:r>
            <a:r>
              <a:rPr lang="nl-BE" dirty="0" smtClean="0"/>
              <a:t> te zien vóór het beëindigen van alle mondelinge examens (geen invloed op elkaar) </a:t>
            </a:r>
          </a:p>
          <a:p>
            <a:endParaRPr lang="nl-BE" dirty="0" smtClean="0"/>
          </a:p>
          <a:p>
            <a:pPr lvl="2"/>
            <a:endParaRPr lang="nl-BE" dirty="0" smtClean="0"/>
          </a:p>
          <a:p>
            <a:pPr marL="457200" lvl="1" indent="0">
              <a:buNone/>
            </a:pPr>
            <a:r>
              <a:rPr lang="nl-BE" dirty="0" smtClean="0"/>
              <a:t> </a:t>
            </a:r>
          </a:p>
          <a:p>
            <a:pPr lvl="1"/>
            <a:endParaRPr lang="nl-BE" dirty="0" smtClean="0"/>
          </a:p>
          <a:p>
            <a:pPr lvl="1"/>
            <a:endParaRPr lang="nl-BE" dirty="0" smtClean="0"/>
          </a:p>
          <a:p>
            <a:pPr marL="457200" lvl="1" indent="0">
              <a:buNone/>
            </a:pPr>
            <a:endParaRPr lang="nl-BE" b="1" dirty="0" smtClean="0"/>
          </a:p>
          <a:p>
            <a:pPr marL="457200" lvl="1" indent="0">
              <a:buNone/>
            </a:pPr>
            <a:endParaRPr lang="nl-BE" dirty="0" smtClean="0"/>
          </a:p>
          <a:p>
            <a:pPr marL="800100" lvl="1" indent="-342900">
              <a:buAutoNum type="arabicPeriod"/>
            </a:pPr>
            <a:endParaRPr lang="nl-BE" dirty="0" smtClean="0"/>
          </a:p>
          <a:p>
            <a:pPr lvl="1"/>
            <a:endParaRPr lang="nl-BE" dirty="0" smtClean="0"/>
          </a:p>
        </p:txBody>
      </p:sp>
      <p:pic>
        <p:nvPicPr>
          <p:cNvPr id="4" name="Picture 2" descr="Benoemingscommissie voor het Notaria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8" y="260272"/>
            <a:ext cx="12382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own Arrow 4"/>
          <p:cNvSpPr/>
          <p:nvPr/>
        </p:nvSpPr>
        <p:spPr>
          <a:xfrm>
            <a:off x="1416545" y="2726473"/>
            <a:ext cx="507380" cy="16392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7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741"/>
    </mc:Choice>
    <mc:Fallback xmlns="">
      <p:transition spd="slow" advTm="147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726460"/>
            <a:ext cx="9603275" cy="996403"/>
          </a:xfrm>
        </p:spPr>
        <p:txBody>
          <a:bodyPr/>
          <a:lstStyle/>
          <a:p>
            <a:pPr algn="ctr"/>
            <a:r>
              <a:rPr lang="nl-BE" dirty="0" smtClean="0"/>
              <a:t>Verder verloop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6545" y="1957039"/>
            <a:ext cx="9603275" cy="4003288"/>
          </a:xfrm>
        </p:spPr>
        <p:txBody>
          <a:bodyPr>
            <a:normAutofit fontScale="85000" lnSpcReduction="10000"/>
          </a:bodyPr>
          <a:lstStyle/>
          <a:p>
            <a:r>
              <a:rPr lang="nl-BE" b="1" dirty="0" smtClean="0"/>
              <a:t>Mededeling resultaat </a:t>
            </a:r>
            <a:r>
              <a:rPr lang="nl-BE" dirty="0" smtClean="0"/>
              <a:t>gebeurt zo spoedig mogelijk na deliberatie per e-mail en brief </a:t>
            </a:r>
            <a:endParaRPr lang="nl-BE" dirty="0" smtClean="0">
              <a:solidFill>
                <a:srgbClr val="FF0000"/>
              </a:solidFill>
            </a:endParaRPr>
          </a:p>
          <a:p>
            <a:r>
              <a:rPr lang="nl-BE" dirty="0" smtClean="0"/>
              <a:t>U bent </a:t>
            </a:r>
            <a:r>
              <a:rPr lang="nl-BE" b="1" dirty="0" smtClean="0"/>
              <a:t>geslaagd</a:t>
            </a:r>
            <a:r>
              <a:rPr lang="nl-BE" dirty="0" smtClean="0"/>
              <a:t> voor het schriftelijk examen </a:t>
            </a:r>
          </a:p>
          <a:p>
            <a:pPr lvl="1"/>
            <a:r>
              <a:rPr lang="nl-BE" dirty="0" smtClean="0"/>
              <a:t>Geen mededeling van de punten (voor neutraliteit mondeling examen)</a:t>
            </a:r>
          </a:p>
          <a:p>
            <a:pPr lvl="1"/>
            <a:r>
              <a:rPr lang="nl-BE" dirty="0" smtClean="0"/>
              <a:t>Uitnodiging mondeling examen per aangetekende brief</a:t>
            </a:r>
          </a:p>
          <a:p>
            <a:pPr lvl="1"/>
            <a:r>
              <a:rPr lang="nl-BE" dirty="0" smtClean="0"/>
              <a:t>Mondeling examen is gepland op 22-27 april 2024 </a:t>
            </a:r>
            <a:endParaRPr lang="nl-BE" dirty="0"/>
          </a:p>
          <a:p>
            <a:r>
              <a:rPr lang="nl-BE" dirty="0" smtClean="0"/>
              <a:t>U bent (helaas) </a:t>
            </a:r>
            <a:r>
              <a:rPr lang="nl-BE" b="1" dirty="0" smtClean="0"/>
              <a:t>niet geslaagd </a:t>
            </a:r>
            <a:r>
              <a:rPr lang="nl-BE" dirty="0" smtClean="0"/>
              <a:t>voor het schriftelijk examen </a:t>
            </a:r>
          </a:p>
          <a:p>
            <a:pPr lvl="1"/>
            <a:r>
              <a:rPr lang="nl-BE" dirty="0" smtClean="0"/>
              <a:t>Jammer, maar niet opgeven, u bent in ieder geval een beter notarieel jurist geworden!</a:t>
            </a:r>
          </a:p>
          <a:p>
            <a:pPr lvl="1"/>
            <a:r>
              <a:rPr lang="nl-BE" dirty="0" smtClean="0"/>
              <a:t>U krijgt mededeling van de punten per onderdeel </a:t>
            </a:r>
          </a:p>
          <a:p>
            <a:pPr lvl="1"/>
            <a:r>
              <a:rPr lang="nl-BE" dirty="0" smtClean="0"/>
              <a:t>Er wordt een infosessie (algemeen feedbackmoment) en een inzagemoment georganiseerd waarover meer in de e-mail met het resultaat  </a:t>
            </a:r>
          </a:p>
          <a:p>
            <a:pPr lvl="2"/>
            <a:endParaRPr lang="nl-BE" dirty="0" smtClean="0"/>
          </a:p>
          <a:p>
            <a:pPr marL="457200" lvl="1" indent="0">
              <a:buNone/>
            </a:pPr>
            <a:r>
              <a:rPr lang="nl-BE" dirty="0" smtClean="0"/>
              <a:t> </a:t>
            </a:r>
          </a:p>
          <a:p>
            <a:pPr lvl="1"/>
            <a:endParaRPr lang="nl-BE" dirty="0" smtClean="0"/>
          </a:p>
          <a:p>
            <a:pPr lvl="1"/>
            <a:endParaRPr lang="nl-BE" dirty="0" smtClean="0"/>
          </a:p>
          <a:p>
            <a:pPr marL="457200" lvl="1" indent="0">
              <a:buNone/>
            </a:pPr>
            <a:endParaRPr lang="nl-BE" b="1" dirty="0" smtClean="0"/>
          </a:p>
          <a:p>
            <a:pPr marL="457200" lvl="1" indent="0">
              <a:buNone/>
            </a:pPr>
            <a:endParaRPr lang="nl-BE" dirty="0" smtClean="0"/>
          </a:p>
          <a:p>
            <a:pPr marL="800100" lvl="1" indent="-342900">
              <a:buAutoNum type="arabicPeriod"/>
            </a:pPr>
            <a:endParaRPr lang="nl-BE" dirty="0" smtClean="0"/>
          </a:p>
          <a:p>
            <a:pPr lvl="1"/>
            <a:endParaRPr lang="nl-BE" dirty="0" smtClean="0"/>
          </a:p>
        </p:txBody>
      </p:sp>
      <p:pic>
        <p:nvPicPr>
          <p:cNvPr id="4" name="Picture 2" descr="Benoemingscommissie voor het Notaria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8" y="260272"/>
            <a:ext cx="12382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477"/>
    </mc:Choice>
    <mc:Fallback xmlns="">
      <p:transition spd="slow" advTm="211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smtClean="0"/>
              <a:t>Veel succes!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4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90"/>
    </mc:Choice>
    <mc:Fallback xmlns="">
      <p:transition spd="slow" advTm="23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 smtClean="0"/>
              <a:t>Zeker door te nemen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Zeker door te nemen:</a:t>
            </a:r>
          </a:p>
          <a:p>
            <a:pPr lvl="1"/>
            <a:r>
              <a:rPr lang="nl-BE" b="1" dirty="0" smtClean="0"/>
              <a:t>Oproeping</a:t>
            </a:r>
            <a:r>
              <a:rPr lang="nl-BE" dirty="0" smtClean="0"/>
              <a:t> </a:t>
            </a:r>
          </a:p>
          <a:p>
            <a:pPr marL="457200" lvl="1" indent="0">
              <a:buNone/>
            </a:pPr>
            <a:r>
              <a:rPr lang="nl-BE" dirty="0" smtClean="0"/>
              <a:t>=&gt; zie </a:t>
            </a:r>
            <a:r>
              <a:rPr lang="nl-BE" i="1" dirty="0" smtClean="0"/>
              <a:t>Belgisch Staatsblad </a:t>
            </a:r>
            <a:r>
              <a:rPr lang="nl-BE" dirty="0" smtClean="0"/>
              <a:t>van 16 januari 2024 </a:t>
            </a:r>
          </a:p>
          <a:p>
            <a:pPr lvl="1"/>
            <a:r>
              <a:rPr lang="nl-BE" b="1" dirty="0"/>
              <a:t>Examenreglement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BE" dirty="0"/>
              <a:t>zie </a:t>
            </a:r>
            <a:r>
              <a:rPr lang="nl-BE" i="1" dirty="0"/>
              <a:t>Belgisch Staatsblad </a:t>
            </a:r>
            <a:r>
              <a:rPr lang="nl-BE" dirty="0"/>
              <a:t>van </a:t>
            </a:r>
            <a:r>
              <a:rPr lang="nl-BE" dirty="0" smtClean="0"/>
              <a:t>15 januari 2024 </a:t>
            </a:r>
            <a:r>
              <a:rPr lang="nl-BE" dirty="0"/>
              <a:t>of </a:t>
            </a:r>
            <a:r>
              <a:rPr lang="nl-BE" dirty="0">
                <a:hlinkClick r:id="rId4"/>
              </a:rPr>
              <a:t>www.bcn-not.be</a:t>
            </a:r>
            <a:r>
              <a:rPr lang="nl-BE" dirty="0"/>
              <a:t> – wetgeving</a:t>
            </a:r>
          </a:p>
          <a:p>
            <a:pPr lvl="1"/>
            <a:r>
              <a:rPr lang="nl-BE" b="1" dirty="0" smtClean="0"/>
              <a:t>Examenvragen voorbije jaren </a:t>
            </a:r>
          </a:p>
          <a:p>
            <a:pPr marL="457200" lvl="1" indent="0">
              <a:buNone/>
            </a:pPr>
            <a:r>
              <a:rPr lang="nl-BE" dirty="0" smtClean="0"/>
              <a:t>=&gt; Zie </a:t>
            </a:r>
            <a:r>
              <a:rPr lang="nl-BE" dirty="0" smtClean="0">
                <a:hlinkClick r:id="rId4"/>
              </a:rPr>
              <a:t>www.bcn-not.be</a:t>
            </a:r>
            <a:r>
              <a:rPr lang="nl-BE" dirty="0" smtClean="0"/>
              <a:t> – downloads </a:t>
            </a:r>
          </a:p>
          <a:p>
            <a:pPr lvl="1">
              <a:buFont typeface="Symbol" panose="05050102010706020507" pitchFamily="18" charset="2"/>
              <a:buChar char="Þ"/>
            </a:pPr>
            <a:endParaRPr lang="en-GB" dirty="0"/>
          </a:p>
        </p:txBody>
      </p:sp>
      <p:pic>
        <p:nvPicPr>
          <p:cNvPr id="4" name="Picture 2" descr="Benoemingscommissie voor het Notaria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8" y="260272"/>
            <a:ext cx="12382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92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055"/>
    </mc:Choice>
    <mc:Fallback>
      <p:transition spd="slow" advTm="172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 smtClean="0"/>
              <a:t>Inschrijving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b="1" dirty="0" smtClean="0"/>
              <a:t>Hoe?</a:t>
            </a:r>
            <a:r>
              <a:rPr lang="nl-BE" dirty="0" smtClean="0"/>
              <a:t> Bij ter post aangetekende brief (niet tegen ontvangstbewijs) + elektronisch </a:t>
            </a:r>
          </a:p>
          <a:p>
            <a:r>
              <a:rPr lang="nl-BE" b="1" dirty="0" smtClean="0"/>
              <a:t>Deadline?</a:t>
            </a:r>
            <a:r>
              <a:rPr lang="nl-BE" dirty="0" smtClean="0"/>
              <a:t> Uiterlijk op </a:t>
            </a:r>
            <a:r>
              <a:rPr lang="nl-BE" b="1" u="sng" dirty="0" smtClean="0">
                <a:solidFill>
                  <a:srgbClr val="C00000"/>
                </a:solidFill>
              </a:rPr>
              <a:t>16 februari 2024  </a:t>
            </a:r>
            <a:r>
              <a:rPr lang="nl-BE" dirty="0" smtClean="0"/>
              <a:t>op de post aangeboden. Poststempel = bewijs  </a:t>
            </a:r>
          </a:p>
          <a:p>
            <a:r>
              <a:rPr lang="nl-BE" b="1" dirty="0" smtClean="0"/>
              <a:t>Verzenden naar</a:t>
            </a:r>
            <a:r>
              <a:rPr lang="nl-BE" dirty="0" smtClean="0"/>
              <a:t>: 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nl-BE" dirty="0" smtClean="0"/>
              <a:t>FEDERALE OVERHEIDSDIENST JUSTITIE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nl-BE" dirty="0" smtClean="0"/>
              <a:t>Vergelijkend examen tot rangschikking van kandidaat-notarissen voor het jaar 2024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nl-BE" dirty="0" smtClean="0"/>
              <a:t>Dienst Personeelszaken ROJ011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nl-BE" dirty="0" smtClean="0"/>
              <a:t>t.a.v. mevr. Desmecht Elisabeth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nl-BE" dirty="0" smtClean="0"/>
              <a:t>Waterloolaan 115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nl-BE" dirty="0" smtClean="0"/>
              <a:t>1000 Brussel</a:t>
            </a:r>
          </a:p>
        </p:txBody>
      </p:sp>
      <p:pic>
        <p:nvPicPr>
          <p:cNvPr id="4" name="Picture 2" descr="Benoemingscommissie voor het Notaria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8" y="260272"/>
            <a:ext cx="12382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78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744"/>
    </mc:Choice>
    <mc:Fallback>
      <p:transition spd="slow" advTm="73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 smtClean="0"/>
              <a:t>inschrijving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526424"/>
          </a:xfrm>
        </p:spPr>
        <p:txBody>
          <a:bodyPr>
            <a:normAutofit fontScale="92500" lnSpcReduction="10000"/>
          </a:bodyPr>
          <a:lstStyle/>
          <a:p>
            <a:r>
              <a:rPr lang="nl-BE" b="1" dirty="0" smtClean="0"/>
              <a:t>Vormelijk</a:t>
            </a:r>
          </a:p>
          <a:p>
            <a:pPr lvl="1"/>
            <a:r>
              <a:rPr lang="nl-BE" dirty="0" smtClean="0"/>
              <a:t>Brief opstellen: kandidatuurstelling met vermelding van de gekozen materie voor het specialistisch deel (zie inhoud volgende slides)</a:t>
            </a:r>
          </a:p>
          <a:p>
            <a:pPr marL="457200" lvl="1" indent="0">
              <a:buNone/>
            </a:pPr>
            <a:r>
              <a:rPr lang="nl-BE" dirty="0" smtClean="0"/>
              <a:t>=&gt; </a:t>
            </a:r>
            <a:r>
              <a:rPr lang="nl-BE" u="sng" dirty="0" smtClean="0"/>
              <a:t>keuzemogelijkheden</a:t>
            </a:r>
            <a:r>
              <a:rPr lang="nl-BE" dirty="0" smtClean="0"/>
              <a:t>: rechtspersonenrecht, familie- en familiaal vermogensrecht en vastgoedrecht </a:t>
            </a:r>
          </a:p>
          <a:p>
            <a:pPr lvl="1"/>
            <a:r>
              <a:rPr lang="nl-BE" dirty="0" smtClean="0"/>
              <a:t>Zeven bijlagen (zie inhoud volgende slides) verzamelen </a:t>
            </a:r>
          </a:p>
          <a:p>
            <a:pPr lvl="1"/>
            <a:r>
              <a:rPr lang="nl-BE" dirty="0" smtClean="0"/>
              <a:t>Fotokopie maken van brief en zeven bijlagen</a:t>
            </a:r>
          </a:p>
          <a:p>
            <a:pPr lvl="1"/>
            <a:r>
              <a:rPr lang="nl-BE" dirty="0" smtClean="0"/>
              <a:t>Brief + 7 bijlagen samen = een bundel (origineel en in fotokopie) </a:t>
            </a:r>
          </a:p>
          <a:p>
            <a:pPr lvl="1"/>
            <a:r>
              <a:rPr lang="nl-BE" dirty="0" smtClean="0"/>
              <a:t>Originele bundel en bundel in fotokopie moeten elk worden genummerd en samengehecht </a:t>
            </a:r>
          </a:p>
          <a:p>
            <a:pPr lvl="1"/>
            <a:r>
              <a:rPr lang="nl-BE" dirty="0" smtClean="0"/>
              <a:t>Beide genummerde en samengehechte bundels verzenden per post</a:t>
            </a:r>
          </a:p>
          <a:p>
            <a:pPr lvl="1"/>
            <a:r>
              <a:rPr lang="nl-BE" dirty="0" smtClean="0"/>
              <a:t>Tegelijk ook het identieke dossier per e-mail verzenden naar </a:t>
            </a:r>
            <a:r>
              <a:rPr lang="nl-BE" dirty="0" smtClean="0">
                <a:hlinkClick r:id="rId4"/>
              </a:rPr>
              <a:t>vacatures.not@just.fgov.be</a:t>
            </a:r>
            <a:r>
              <a:rPr lang="nl-BE" dirty="0" smtClean="0"/>
              <a:t> </a:t>
            </a:r>
          </a:p>
        </p:txBody>
      </p:sp>
      <p:sp>
        <p:nvSpPr>
          <p:cNvPr id="4" name="Down Arrow 3"/>
          <p:cNvSpPr/>
          <p:nvPr/>
        </p:nvSpPr>
        <p:spPr>
          <a:xfrm>
            <a:off x="880946" y="2559205"/>
            <a:ext cx="423747" cy="27878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2" descr="Benoemingscommissie voor het Notaria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8" y="260272"/>
            <a:ext cx="12382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283"/>
    </mc:Choice>
    <mc:Fallback xmlns="">
      <p:transition spd="slow" advTm="114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 smtClean="0"/>
              <a:t>inschrijving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b="1" dirty="0" smtClean="0"/>
              <a:t>Inhoud?</a:t>
            </a:r>
          </a:p>
          <a:p>
            <a:pPr lvl="1"/>
            <a:r>
              <a:rPr lang="nl-BE" b="1" dirty="0" smtClean="0"/>
              <a:t>Vermeldingen </a:t>
            </a:r>
            <a:r>
              <a:rPr lang="nl-BE" b="1" dirty="0" smtClean="0">
                <a:solidFill>
                  <a:srgbClr val="C00000"/>
                </a:solidFill>
              </a:rPr>
              <a:t>brief</a:t>
            </a:r>
            <a:r>
              <a:rPr lang="nl-BE" dirty="0" smtClean="0"/>
              <a:t>:</a:t>
            </a:r>
          </a:p>
          <a:p>
            <a:pPr lvl="2"/>
            <a:r>
              <a:rPr lang="nl-BE" dirty="0" smtClean="0"/>
              <a:t>Kandidatuurstelling</a:t>
            </a:r>
          </a:p>
          <a:p>
            <a:pPr lvl="2"/>
            <a:r>
              <a:rPr lang="nl-BE" dirty="0" smtClean="0"/>
              <a:t>Keuze van materie voor het specialistisch deel</a:t>
            </a:r>
          </a:p>
          <a:p>
            <a:pPr lvl="2"/>
            <a:r>
              <a:rPr lang="nl-BE" dirty="0" smtClean="0"/>
              <a:t>Correspondentiegegevens (zoveel mogelijk):</a:t>
            </a:r>
          </a:p>
          <a:p>
            <a:pPr lvl="3"/>
            <a:r>
              <a:rPr lang="nl-BE" dirty="0" smtClean="0"/>
              <a:t>In België gedomicilieerd: adres, telefoon- en faxnummer en e-mailadres waarop je kan worden bereikt</a:t>
            </a:r>
          </a:p>
          <a:p>
            <a:pPr lvl="3"/>
            <a:r>
              <a:rPr lang="nl-BE" dirty="0" smtClean="0"/>
              <a:t>Domicilie buiten België: woonplaats kiezen in een gemeente van België </a:t>
            </a:r>
          </a:p>
          <a:p>
            <a:pPr lvl="1"/>
            <a:endParaRPr lang="nl-BE" dirty="0" smtClean="0"/>
          </a:p>
        </p:txBody>
      </p:sp>
      <p:pic>
        <p:nvPicPr>
          <p:cNvPr id="4" name="Picture 2" descr="Benoemingscommissie voor het Notaria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8" y="260272"/>
            <a:ext cx="12382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9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40"/>
    </mc:Choice>
    <mc:Fallback xmlns="">
      <p:transition spd="slow" advTm="64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726460"/>
            <a:ext cx="9603275" cy="996403"/>
          </a:xfrm>
        </p:spPr>
        <p:txBody>
          <a:bodyPr/>
          <a:lstStyle/>
          <a:p>
            <a:pPr algn="ctr"/>
            <a:r>
              <a:rPr lang="nl-BE" dirty="0" smtClean="0"/>
              <a:t>inschrijving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1912434"/>
            <a:ext cx="9603275" cy="3553911"/>
          </a:xfrm>
        </p:spPr>
        <p:txBody>
          <a:bodyPr>
            <a:normAutofit lnSpcReduction="10000"/>
          </a:bodyPr>
          <a:lstStyle/>
          <a:p>
            <a:r>
              <a:rPr lang="nl-BE" b="1" dirty="0" smtClean="0"/>
              <a:t>Inhoud?</a:t>
            </a:r>
          </a:p>
          <a:p>
            <a:pPr lvl="1"/>
            <a:r>
              <a:rPr lang="nl-BE" b="1" dirty="0" smtClean="0"/>
              <a:t>Zeven bijlagen</a:t>
            </a:r>
            <a:r>
              <a:rPr lang="nl-BE" dirty="0" smtClean="0"/>
              <a:t>:</a:t>
            </a:r>
          </a:p>
          <a:p>
            <a:pPr marL="800100" lvl="1" indent="-342900">
              <a:buAutoNum type="arabicPeriod"/>
            </a:pPr>
            <a:r>
              <a:rPr lang="nl-BE" dirty="0" smtClean="0"/>
              <a:t>Afschrift van het diploma van licentiaat of master in het notariaat (niet rechtendiploma!)</a:t>
            </a:r>
          </a:p>
          <a:p>
            <a:pPr marL="800100" lvl="1" indent="-342900">
              <a:buAutoNum type="arabicPeriod"/>
            </a:pPr>
            <a:r>
              <a:rPr lang="nl-BE" dirty="0" smtClean="0"/>
              <a:t>Afschrift van het stagecertificaat afgeleverd door de Nationale Kamer van Notarissen  </a:t>
            </a:r>
          </a:p>
          <a:p>
            <a:pPr marL="800100" lvl="1" indent="-342900">
              <a:buAutoNum type="arabicPeriod"/>
            </a:pPr>
            <a:r>
              <a:rPr lang="nl-BE" dirty="0" smtClean="0"/>
              <a:t>Getuigschrift van goed gedrag en zeden daterend van na 16 januari 2024</a:t>
            </a:r>
          </a:p>
          <a:p>
            <a:pPr marL="800100" lvl="1" indent="-342900">
              <a:buAutoNum type="arabicPeriod"/>
            </a:pPr>
            <a:r>
              <a:rPr lang="nl-BE" dirty="0" smtClean="0"/>
              <a:t>Verklaring op erewoord van de kandidaat met vermelding van de periode(s) en de plaats(en) van tewerkstelling in het notariaat</a:t>
            </a:r>
          </a:p>
          <a:p>
            <a:pPr marL="800100" lvl="1" indent="-342900">
              <a:buAutoNum type="arabicPeriod"/>
            </a:pPr>
            <a:r>
              <a:rPr lang="nl-BE" dirty="0" smtClean="0"/>
              <a:t>Een gedetailleerd curriculum vitae opgesteld volgens het model dat u kan terugvinden op </a:t>
            </a:r>
            <a:r>
              <a:rPr lang="nl-BE" dirty="0" smtClean="0">
                <a:hlinkClick r:id="rId4"/>
              </a:rPr>
              <a:t>https://justitie.belgium.be/nl/een_job_bij_justitie/vacatures/formulieren</a:t>
            </a:r>
            <a:r>
              <a:rPr lang="nl-BE" dirty="0" smtClean="0"/>
              <a:t> (graag in wordversie bij elektronisch door te sturen bundel) </a:t>
            </a:r>
          </a:p>
          <a:p>
            <a:pPr marL="457200" lvl="1" indent="0">
              <a:buNone/>
            </a:pPr>
            <a:endParaRPr lang="nl-BE" dirty="0" smtClean="0"/>
          </a:p>
          <a:p>
            <a:pPr marL="800100" lvl="1" indent="-342900">
              <a:buAutoNum type="arabicPeriod"/>
            </a:pPr>
            <a:endParaRPr lang="nl-BE" dirty="0" smtClean="0"/>
          </a:p>
          <a:p>
            <a:pPr lvl="1"/>
            <a:endParaRPr lang="nl-BE" dirty="0" smtClean="0"/>
          </a:p>
        </p:txBody>
      </p:sp>
      <p:pic>
        <p:nvPicPr>
          <p:cNvPr id="4" name="Picture 2" descr="Benoemingscommissie voor het Notaria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8" y="260272"/>
            <a:ext cx="12382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87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195"/>
    </mc:Choice>
    <mc:Fallback>
      <p:transition spd="slow" advTm="115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726460"/>
            <a:ext cx="9603275" cy="996403"/>
          </a:xfrm>
        </p:spPr>
        <p:txBody>
          <a:bodyPr/>
          <a:lstStyle/>
          <a:p>
            <a:pPr algn="ctr"/>
            <a:r>
              <a:rPr lang="nl-BE" dirty="0" smtClean="0"/>
              <a:t>inschrijving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1912434"/>
            <a:ext cx="9603275" cy="3553911"/>
          </a:xfrm>
        </p:spPr>
        <p:txBody>
          <a:bodyPr>
            <a:normAutofit/>
          </a:bodyPr>
          <a:lstStyle/>
          <a:p>
            <a:r>
              <a:rPr lang="nl-BE" b="1" dirty="0" smtClean="0"/>
              <a:t>Inhoud?</a:t>
            </a:r>
          </a:p>
          <a:p>
            <a:pPr lvl="1"/>
            <a:r>
              <a:rPr lang="nl-BE" b="1" dirty="0" smtClean="0"/>
              <a:t>Zeven bijlagen (vervolg)</a:t>
            </a:r>
            <a:r>
              <a:rPr lang="nl-BE" dirty="0" smtClean="0"/>
              <a:t>:</a:t>
            </a:r>
          </a:p>
          <a:p>
            <a:pPr marL="457200" lvl="1" indent="0">
              <a:buNone/>
            </a:pPr>
            <a:r>
              <a:rPr lang="nl-BE" dirty="0" smtClean="0">
                <a:solidFill>
                  <a:schemeClr val="accent1"/>
                </a:solidFill>
              </a:rPr>
              <a:t>6.</a:t>
            </a:r>
            <a:r>
              <a:rPr lang="nl-BE" dirty="0" smtClean="0"/>
              <a:t> Uittreksel uit de geboorteakte of een ander wettelijk document afgeleverd ingeval de geboorteakte door overmacht niet kan worden gereproduceerd</a:t>
            </a:r>
          </a:p>
          <a:p>
            <a:pPr marL="457200" lvl="1" indent="0">
              <a:buNone/>
            </a:pPr>
            <a:r>
              <a:rPr lang="nl-BE" dirty="0" smtClean="0">
                <a:solidFill>
                  <a:schemeClr val="accent1"/>
                </a:solidFill>
              </a:rPr>
              <a:t>7. </a:t>
            </a:r>
            <a:r>
              <a:rPr lang="nl-BE" dirty="0" smtClean="0"/>
              <a:t>Bewijs van nationaliteit daterend van na 16 januari 2024 </a:t>
            </a:r>
            <a:endParaRPr lang="nl-BE" dirty="0" smtClean="0">
              <a:solidFill>
                <a:schemeClr val="accent1"/>
              </a:solidFill>
            </a:endParaRPr>
          </a:p>
          <a:p>
            <a:pPr marL="457200" lvl="1" indent="0">
              <a:buNone/>
            </a:pPr>
            <a:endParaRPr lang="nl-BE" dirty="0" smtClean="0"/>
          </a:p>
          <a:p>
            <a:pPr marL="457200" lvl="1" indent="0">
              <a:buNone/>
            </a:pPr>
            <a:endParaRPr lang="nl-BE" dirty="0" smtClean="0"/>
          </a:p>
          <a:p>
            <a:pPr marL="800100" lvl="1" indent="-342900">
              <a:buAutoNum type="arabicPeriod"/>
            </a:pPr>
            <a:endParaRPr lang="nl-BE" dirty="0" smtClean="0"/>
          </a:p>
          <a:p>
            <a:pPr lvl="1"/>
            <a:endParaRPr lang="nl-BE" dirty="0" smtClean="0"/>
          </a:p>
        </p:txBody>
      </p:sp>
      <p:pic>
        <p:nvPicPr>
          <p:cNvPr id="4" name="Picture 2" descr="Benoemingscommissie voor het Notaria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8" y="260272"/>
            <a:ext cx="12382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49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41"/>
    </mc:Choice>
    <mc:Fallback>
      <p:transition spd="slow" advTm="37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726460"/>
            <a:ext cx="9603275" cy="996403"/>
          </a:xfrm>
        </p:spPr>
        <p:txBody>
          <a:bodyPr/>
          <a:lstStyle/>
          <a:p>
            <a:pPr algn="ctr"/>
            <a:r>
              <a:rPr lang="nl-BE" dirty="0" smtClean="0"/>
              <a:t>inschrijving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1912434"/>
            <a:ext cx="9603275" cy="3553911"/>
          </a:xfrm>
        </p:spPr>
        <p:txBody>
          <a:bodyPr>
            <a:normAutofit fontScale="92500" lnSpcReduction="20000"/>
          </a:bodyPr>
          <a:lstStyle/>
          <a:p>
            <a:r>
              <a:rPr lang="nl-BE" b="1" dirty="0" smtClean="0"/>
              <a:t>Opgelet! Wees zorgvuldig! </a:t>
            </a:r>
          </a:p>
          <a:p>
            <a:pPr lvl="1"/>
            <a:r>
              <a:rPr lang="nl-BE" dirty="0" smtClean="0"/>
              <a:t>Geen verzoek tot aanvulling bij een onvolledig dossier! </a:t>
            </a:r>
          </a:p>
          <a:p>
            <a:pPr lvl="1"/>
            <a:r>
              <a:rPr lang="nl-BE" dirty="0" smtClean="0"/>
              <a:t>Termijnen en sommige vormvereisten op straffe van niet-ontvankelijkheid</a:t>
            </a:r>
          </a:p>
          <a:p>
            <a:pPr lvl="1"/>
            <a:r>
              <a:rPr lang="nl-BE" dirty="0" smtClean="0"/>
              <a:t>Minister van Justitie moet de kandidatuur ontvankelijk verklaren</a:t>
            </a:r>
          </a:p>
          <a:p>
            <a:pPr lvl="1"/>
            <a:r>
              <a:rPr lang="nl-BE" dirty="0" smtClean="0"/>
              <a:t>Onderzoek ontvankelijkheid vindt plaats na indieningstermijn</a:t>
            </a:r>
          </a:p>
          <a:p>
            <a:pPr lvl="1"/>
            <a:r>
              <a:rPr lang="nl-BE" dirty="0" smtClean="0"/>
              <a:t>Er is geen mogelijkheid tot rechtzetting  </a:t>
            </a:r>
          </a:p>
          <a:p>
            <a:pPr lvl="1"/>
            <a:endParaRPr lang="nl-BE" dirty="0"/>
          </a:p>
          <a:p>
            <a:pPr marL="457200" lvl="1" indent="0">
              <a:buNone/>
            </a:pPr>
            <a:endParaRPr lang="nl-BE" b="1" dirty="0" smtClean="0"/>
          </a:p>
          <a:p>
            <a:pPr marL="457200" lvl="1" indent="0">
              <a:buNone/>
            </a:pPr>
            <a:r>
              <a:rPr lang="nl-BE" b="1" dirty="0" smtClean="0"/>
              <a:t>Ontvankelijk?</a:t>
            </a:r>
            <a:r>
              <a:rPr lang="nl-BE" dirty="0" smtClean="0"/>
              <a:t> =&gt; de Nederlandstalige Benoemingscommissie voor het Notariaat zal u oproepen voor het schriftelijk gedeelte bij </a:t>
            </a:r>
            <a:r>
              <a:rPr lang="nl-BE" b="1" dirty="0" smtClean="0"/>
              <a:t>aangetekend schrijven gericht tot domicilieadres en</a:t>
            </a:r>
            <a:r>
              <a:rPr lang="nl-BE" dirty="0" smtClean="0"/>
              <a:t> </a:t>
            </a:r>
            <a:r>
              <a:rPr lang="nl-BE" b="1" dirty="0" smtClean="0"/>
              <a:t>per e-mail </a:t>
            </a:r>
            <a:r>
              <a:rPr lang="nl-BE" dirty="0" smtClean="0"/>
              <a:t>naar de </a:t>
            </a:r>
            <a:r>
              <a:rPr lang="nl-BE" b="1" dirty="0" smtClean="0"/>
              <a:t>opgegeven coördinaten </a:t>
            </a:r>
          </a:p>
          <a:p>
            <a:pPr marL="457200" lvl="1" indent="0">
              <a:buNone/>
            </a:pPr>
            <a:endParaRPr lang="nl-BE" dirty="0" smtClean="0"/>
          </a:p>
          <a:p>
            <a:pPr marL="800100" lvl="1" indent="-342900">
              <a:buAutoNum type="arabicPeriod"/>
            </a:pPr>
            <a:endParaRPr lang="nl-BE" dirty="0" smtClean="0"/>
          </a:p>
          <a:p>
            <a:pPr lvl="1"/>
            <a:endParaRPr lang="nl-BE" dirty="0" smtClean="0"/>
          </a:p>
        </p:txBody>
      </p:sp>
      <p:pic>
        <p:nvPicPr>
          <p:cNvPr id="4" name="Picture 2" descr="Benoemingscommissie voor het Notaria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8" y="260272"/>
            <a:ext cx="12382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7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056"/>
    </mc:Choice>
    <mc:Fallback xmlns="">
      <p:transition spd="slow" advTm="129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866</TotalTime>
  <Words>1874</Words>
  <Application>Microsoft Office PowerPoint</Application>
  <PresentationFormat>Widescreen</PresentationFormat>
  <Paragraphs>295</Paragraphs>
  <Slides>29</Slides>
  <Notes>0</Notes>
  <HiddenSlides>0</HiddenSlides>
  <MMClips>29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Gill Sans MT</vt:lpstr>
      <vt:lpstr>Symbol</vt:lpstr>
      <vt:lpstr>Gallery</vt:lpstr>
      <vt:lpstr>Examen kandidaat-notaris 2024 </vt:lpstr>
      <vt:lpstr>Inhoud</vt:lpstr>
      <vt:lpstr>Zeker door te nemen</vt:lpstr>
      <vt:lpstr>Inschrijving</vt:lpstr>
      <vt:lpstr>inschrijving</vt:lpstr>
      <vt:lpstr>inschrijving</vt:lpstr>
      <vt:lpstr>inschrijving</vt:lpstr>
      <vt:lpstr>inschrijving</vt:lpstr>
      <vt:lpstr>inschrijving</vt:lpstr>
      <vt:lpstr>inschrijving</vt:lpstr>
      <vt:lpstr>Schriftelijk examen</vt:lpstr>
      <vt:lpstr>Schriftelijk examen</vt:lpstr>
      <vt:lpstr>Schriftelijk examen</vt:lpstr>
      <vt:lpstr>Schriftelijk examen</vt:lpstr>
      <vt:lpstr>Schriftelijk examen</vt:lpstr>
      <vt:lpstr>Schriftelijk examen</vt:lpstr>
      <vt:lpstr>Schriftelijk examen</vt:lpstr>
      <vt:lpstr>Schriftelijk examen</vt:lpstr>
      <vt:lpstr>Schriftelijk examen</vt:lpstr>
      <vt:lpstr>Schriftelijk examen</vt:lpstr>
      <vt:lpstr>Schriftelijk examen</vt:lpstr>
      <vt:lpstr>Schriftelijk examen</vt:lpstr>
      <vt:lpstr>Schriftelijk examen</vt:lpstr>
      <vt:lpstr>Schriftelijk examen</vt:lpstr>
      <vt:lpstr>Schriftelijk examen</vt:lpstr>
      <vt:lpstr>Verbetering</vt:lpstr>
      <vt:lpstr>Deliberatie</vt:lpstr>
      <vt:lpstr>Verder verloop</vt:lpstr>
      <vt:lpstr>Veel succes!</vt:lpstr>
    </vt:vector>
  </TitlesOfParts>
  <Company>UHasselt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Examen kandidaat-notaris 2024</dc:title>
  <dc:creator>WUYTS Tim</dc:creator>
  <cp:lastModifiedBy>WUYTS Tim</cp:lastModifiedBy>
  <cp:revision>101</cp:revision>
  <dcterms:created xsi:type="dcterms:W3CDTF">2024-01-05T08:50:01Z</dcterms:created>
  <dcterms:modified xsi:type="dcterms:W3CDTF">2024-01-17T09:17:34Z</dcterms:modified>
</cp:coreProperties>
</file>